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handoutMasterIdLst>
    <p:handoutMasterId r:id="rId45"/>
  </p:handoutMasterIdLst>
  <p:sldIdLst>
    <p:sldId id="256" r:id="rId2"/>
    <p:sldId id="257" r:id="rId3"/>
    <p:sldId id="284" r:id="rId4"/>
    <p:sldId id="282" r:id="rId5"/>
    <p:sldId id="283" r:id="rId6"/>
    <p:sldId id="285" r:id="rId7"/>
    <p:sldId id="260" r:id="rId8"/>
    <p:sldId id="286" r:id="rId9"/>
    <p:sldId id="258" r:id="rId10"/>
    <p:sldId id="287" r:id="rId11"/>
    <p:sldId id="288" r:id="rId12"/>
    <p:sldId id="261" r:id="rId13"/>
    <p:sldId id="289" r:id="rId14"/>
    <p:sldId id="291" r:id="rId15"/>
    <p:sldId id="292" r:id="rId16"/>
    <p:sldId id="293" r:id="rId17"/>
    <p:sldId id="294" r:id="rId18"/>
    <p:sldId id="265" r:id="rId19"/>
    <p:sldId id="295" r:id="rId20"/>
    <p:sldId id="296" r:id="rId21"/>
    <p:sldId id="268" r:id="rId22"/>
    <p:sldId id="297" r:id="rId23"/>
    <p:sldId id="298" r:id="rId24"/>
    <p:sldId id="262" r:id="rId25"/>
    <p:sldId id="269" r:id="rId26"/>
    <p:sldId id="272" r:id="rId27"/>
    <p:sldId id="259" r:id="rId28"/>
    <p:sldId id="299" r:id="rId29"/>
    <p:sldId id="300" r:id="rId30"/>
    <p:sldId id="264" r:id="rId31"/>
    <p:sldId id="301" r:id="rId32"/>
    <p:sldId id="290" r:id="rId33"/>
    <p:sldId id="302" r:id="rId34"/>
    <p:sldId id="303" r:id="rId35"/>
    <p:sldId id="306" r:id="rId36"/>
    <p:sldId id="305" r:id="rId37"/>
    <p:sldId id="307" r:id="rId38"/>
    <p:sldId id="308" r:id="rId39"/>
    <p:sldId id="310" r:id="rId40"/>
    <p:sldId id="311" r:id="rId41"/>
    <p:sldId id="309" r:id="rId42"/>
    <p:sldId id="275"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54">
          <p15:clr>
            <a:srgbClr val="A4A3A4"/>
          </p15:clr>
        </p15:guide>
        <p15:guide id="2" pos="387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7474"/>
    <a:srgbClr val="FAD6D6"/>
    <a:srgbClr val="603813"/>
    <a:srgbClr val="F9ACAB"/>
    <a:srgbClr val="87796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0441" autoAdjust="0"/>
    <p:restoredTop sz="94660"/>
  </p:normalViewPr>
  <p:slideViewPr>
    <p:cSldViewPr snapToGrid="0" showGuides="1">
      <p:cViewPr varScale="1">
        <p:scale>
          <a:sx n="73" d="100"/>
          <a:sy n="73" d="100"/>
        </p:scale>
        <p:origin x="-402" y="-102"/>
      </p:cViewPr>
      <p:guideLst>
        <p:guide orient="horz" pos="2154"/>
        <p:guide pos="387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pPr/>
              <a:t>2024/8/30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pPr/>
              <a:t>‹#›</a:t>
            </a:fld>
            <a:endParaRPr lang="zh-CN" altLang="en-US"/>
          </a:p>
        </p:txBody>
      </p:sp>
    </p:spTree>
    <p:extLst>
      <p:ext uri="{BB962C8B-B14F-4D97-AF65-F5344CB8AC3E}">
        <p14:creationId xmlns=""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2024/8/30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z="1200">
                <a:sym typeface="+mn-ea"/>
              </a:rPr>
              <a:t>Click to edit Master text style</a:t>
            </a:r>
            <a:endParaRPr lang="zh-CN" altLang="en-US" sz="1200"/>
          </a:p>
          <a:p>
            <a:pPr lvl="1"/>
            <a:r>
              <a:rPr lang="zh-CN" altLang="en-US" sz="1200">
                <a:sym typeface="+mn-ea"/>
              </a:rPr>
              <a:t>Second level</a:t>
            </a:r>
            <a:endParaRPr lang="zh-CN" altLang="en-US" sz="1200"/>
          </a:p>
          <a:p>
            <a:pPr lvl="2"/>
            <a:r>
              <a:rPr lang="zh-CN" altLang="en-US" sz="1200">
                <a:sym typeface="+mn-ea"/>
              </a:rPr>
              <a:t>Third level</a:t>
            </a:r>
            <a:endParaRPr lang="zh-CN" altLang="en-US" sz="1200"/>
          </a:p>
          <a:p>
            <a:pPr lvl="3"/>
            <a:r>
              <a:rPr lang="zh-CN" altLang="en-US" sz="1200">
                <a:sym typeface="+mn-ea"/>
              </a:rPr>
              <a:t>Fourth level</a:t>
            </a:r>
            <a:endParaRPr lang="zh-CN" altLang="en-US" sz="1200"/>
          </a:p>
          <a:p>
            <a:pPr lvl="4"/>
            <a:r>
              <a:rPr lang="zh-CN" altLang="en-US" sz="1200">
                <a:sym typeface="+mn-ea"/>
              </a:rPr>
              <a:t>Fifth level</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标题 1"/>
          <p:cNvSpPr>
            <a:spLocks noGrp="1"/>
          </p:cNvSpPr>
          <p:nvPr>
            <p:ph type="ctrTitle"/>
          </p:nvPr>
        </p:nvSpPr>
        <p:spPr>
          <a:xfrm>
            <a:off x="4706911" y="1700213"/>
            <a:ext cx="6645302" cy="2387600"/>
          </a:xfrm>
        </p:spPr>
        <p:txBody>
          <a:bodyPr anchor="b"/>
          <a:lstStyle>
            <a:lvl1pPr algn="l">
              <a:defRPr sz="6000">
                <a:solidFill>
                  <a:srgbClr val="877969"/>
                </a:solidFill>
              </a:defRPr>
            </a:lvl1pPr>
          </a:lstStyle>
          <a:p>
            <a:r>
              <a:rPr lang="zh-CN" altLang="en-US" dirty="0"/>
              <a:t>Click to edit Master title style</a:t>
            </a:r>
          </a:p>
        </p:txBody>
      </p:sp>
      <p:sp>
        <p:nvSpPr>
          <p:cNvPr id="3" name="副标题 2"/>
          <p:cNvSpPr>
            <a:spLocks noGrp="1"/>
          </p:cNvSpPr>
          <p:nvPr>
            <p:ph type="subTitle" idx="1" hasCustomPrompt="1"/>
          </p:nvPr>
        </p:nvSpPr>
        <p:spPr>
          <a:xfrm>
            <a:off x="4706911" y="4099368"/>
            <a:ext cx="6645302" cy="1655762"/>
          </a:xfrm>
        </p:spPr>
        <p:txBody>
          <a:bodyPr/>
          <a:lstStyle>
            <a:lvl1pPr marL="0" indent="0" algn="l">
              <a:buNone/>
              <a:defRPr sz="2400">
                <a:solidFill>
                  <a:srgbClr val="F4747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Click to edit Master title style</a:t>
            </a:r>
          </a:p>
        </p:txBody>
      </p:sp>
      <p:sp>
        <p:nvSpPr>
          <p:cNvPr id="4" name="日期占位符 3"/>
          <p:cNvSpPr>
            <a:spLocks noGrp="1"/>
          </p:cNvSpPr>
          <p:nvPr>
            <p:ph type="dt" sz="half" idx="10"/>
          </p:nvPr>
        </p:nvSpPr>
        <p:spPr/>
        <p:txBody>
          <a:bodyPr/>
          <a:lstStyle/>
          <a:p>
            <a:fld id="{333B265C-7EE3-42FB-A0DB-6EEF213E155E}" type="datetimeFigureOut">
              <a:rPr lang="zh-CN" altLang="en-US" smtClean="0"/>
              <a:pPr/>
              <a:t>2024/8/30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05B0-AD67-413D-8CB1-9851EE1363CE}" type="slidenum">
              <a:rPr lang="zh-CN" altLang="en-US" smtClean="0"/>
              <a:pPr/>
              <a:t>‹#›</a:t>
            </a:fld>
            <a:endParaRPr lang="zh-CN" altLang="en-US"/>
          </a:p>
        </p:txBody>
      </p:sp>
      <p:pic>
        <p:nvPicPr>
          <p:cNvPr id="8" name="图片 7"/>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l="14281"/>
          <a:stretch>
            <a:fillRect/>
          </a:stretch>
        </p:blipFill>
        <p:spPr>
          <a:xfrm>
            <a:off x="0" y="464695"/>
            <a:ext cx="6178029"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标题 1"/>
          <p:cNvSpPr>
            <a:spLocks noGrp="1"/>
          </p:cNvSpPr>
          <p:nvPr>
            <p:ph type="title"/>
          </p:nvPr>
        </p:nvSpPr>
        <p:spPr>
          <a:xfrm>
            <a:off x="836613" y="1170092"/>
            <a:ext cx="10515600" cy="2852737"/>
          </a:xfrm>
        </p:spPr>
        <p:txBody>
          <a:bodyPr anchor="b"/>
          <a:lstStyle>
            <a:lvl1pPr algn="ctr">
              <a:defRPr sz="6000">
                <a:solidFill>
                  <a:srgbClr val="877969"/>
                </a:solidFill>
              </a:defRPr>
            </a:lvl1pPr>
          </a:lstStyle>
          <a:p>
            <a:r>
              <a:rPr lang="zh-CN" altLang="en-US" dirty="0"/>
              <a:t>Click to edit Master title style</a:t>
            </a:r>
          </a:p>
        </p:txBody>
      </p:sp>
      <p:sp>
        <p:nvSpPr>
          <p:cNvPr id="3" name="文本占位符 2"/>
          <p:cNvSpPr>
            <a:spLocks noGrp="1"/>
          </p:cNvSpPr>
          <p:nvPr>
            <p:ph type="body" idx="1" hasCustomPrompt="1"/>
          </p:nvPr>
        </p:nvSpPr>
        <p:spPr>
          <a:xfrm>
            <a:off x="836613" y="4049817"/>
            <a:ext cx="10515600" cy="1500187"/>
          </a:xfrm>
        </p:spPr>
        <p:txBody>
          <a:bodyPr/>
          <a:lstStyle>
            <a:lvl1pPr marL="0" indent="0" algn="ctr">
              <a:buNone/>
              <a:defRPr sz="2400">
                <a:solidFill>
                  <a:srgbClr val="F4747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Click to edit Master text style</a:t>
            </a:r>
          </a:p>
        </p:txBody>
      </p:sp>
      <p:sp>
        <p:nvSpPr>
          <p:cNvPr id="4" name="日期占位符 3"/>
          <p:cNvSpPr>
            <a:spLocks noGrp="1"/>
          </p:cNvSpPr>
          <p:nvPr>
            <p:ph type="dt" sz="half" idx="10"/>
          </p:nvPr>
        </p:nvSpPr>
        <p:spPr/>
        <p:txBody>
          <a:bodyPr/>
          <a:lstStyle/>
          <a:p>
            <a:fld id="{333B265C-7EE3-42FB-A0DB-6EEF213E155E}" type="datetimeFigureOut">
              <a:rPr lang="zh-CN" altLang="en-US" smtClean="0"/>
              <a:pPr/>
              <a:t>2024/8/30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05B0-AD67-413D-8CB1-9851EE1363CE}" type="slidenum">
              <a:rPr lang="zh-CN" altLang="en-US" smtClean="0"/>
              <a:pPr/>
              <a:t>‹#›</a:t>
            </a:fld>
            <a:endParaRPr lang="zh-CN" altLang="en-US"/>
          </a:p>
        </p:txBody>
      </p:sp>
      <p:pic>
        <p:nvPicPr>
          <p:cNvPr id="8" name="图片 7"/>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rot="3088062">
            <a:off x="5226404" y="1455578"/>
            <a:ext cx="1457204" cy="150893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877969"/>
                </a:solidFill>
              </a:defRPr>
            </a:lvl1pPr>
          </a:lstStyle>
          <a:p>
            <a:r>
              <a:rPr lang="zh-CN" altLang="en-US"/>
              <a:t>Click to edit Master title style</a:t>
            </a:r>
          </a:p>
        </p:txBody>
      </p:sp>
      <p:sp>
        <p:nvSpPr>
          <p:cNvPr id="3" name="日期占位符 2"/>
          <p:cNvSpPr>
            <a:spLocks noGrp="1"/>
          </p:cNvSpPr>
          <p:nvPr>
            <p:ph type="dt" sz="half" idx="10"/>
          </p:nvPr>
        </p:nvSpPr>
        <p:spPr/>
        <p:txBody>
          <a:bodyPr/>
          <a:lstStyle/>
          <a:p>
            <a:fld id="{333B265C-7EE3-42FB-A0DB-6EEF213E155E}" type="datetimeFigureOut">
              <a:rPr lang="zh-CN" altLang="en-US" smtClean="0"/>
              <a:pPr/>
              <a:t>2024/8/30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C205B0-AD67-413D-8CB1-9851EE1363CE}" type="slidenum">
              <a:rPr lang="zh-CN" altLang="en-US" smtClean="0"/>
              <a:pPr/>
              <a:t>‹#›</a:t>
            </a:fld>
            <a:endParaRPr lang="zh-CN" altLang="en-US"/>
          </a:p>
        </p:txBody>
      </p:sp>
      <p:pic>
        <p:nvPicPr>
          <p:cNvPr id="7" name="图片 6"/>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l="72958"/>
          <a:stretch>
            <a:fillRect/>
          </a:stretch>
        </p:blipFill>
        <p:spPr>
          <a:xfrm>
            <a:off x="-12879" y="0"/>
            <a:ext cx="1208454" cy="199622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3B265C-7EE3-42FB-A0DB-6EEF213E155E}" type="datetimeFigureOut">
              <a:rPr lang="zh-CN" altLang="en-US" smtClean="0"/>
              <a:pPr/>
              <a:t>2024/8/30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C205B0-AD67-413D-8CB1-9851EE1363CE}"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Click to edit Master title style</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Click to edit Master text style</a:t>
            </a:r>
          </a:p>
          <a:p>
            <a:pPr lvl="1"/>
            <a:r>
              <a:rPr lang="zh-CN" altLang="en-US"/>
              <a:t>Second level</a:t>
            </a:r>
          </a:p>
          <a:p>
            <a:pPr lvl="2"/>
            <a:r>
              <a:rPr lang="zh-CN" altLang="en-US"/>
              <a:t>Third level</a:t>
            </a:r>
          </a:p>
          <a:p>
            <a:pPr lvl="3"/>
            <a:r>
              <a:rPr lang="zh-CN" altLang="en-US"/>
              <a:t>Fourth level</a:t>
            </a:r>
          </a:p>
          <a:p>
            <a:pPr lvl="4"/>
            <a:r>
              <a:rPr lang="zh-CN" altLang="en-US"/>
              <a:t>Fifth level</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B265C-7EE3-42FB-A0DB-6EEF213E155E}" type="datetimeFigureOut">
              <a:rPr lang="zh-CN" altLang="en-US" smtClean="0"/>
              <a:pPr/>
              <a:t>2024/8/30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C205B0-AD67-413D-8CB1-9851EE1363C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2.jpeg"/><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NUL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NUL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704080" y="3985260"/>
            <a:ext cx="7056755" cy="2387600"/>
          </a:xfrm>
        </p:spPr>
        <p:txBody>
          <a:bodyPr>
            <a:normAutofit fontScale="90000"/>
          </a:bodyPr>
          <a:lstStyle/>
          <a:p>
            <a:pPr algn="ctr" fontAlgn="ctr"/>
            <a:r>
              <a:rPr lang="en-US" altLang="zh-CN" b="1" dirty="0">
                <a:ln w="6600">
                  <a:solidFill>
                    <a:schemeClr val="accent2"/>
                  </a:solidFill>
                  <a:prstDash val="solid"/>
                </a:ln>
                <a:solidFill>
                  <a:srgbClr val="F9ACAB"/>
                </a:solidFill>
                <a:effectLst>
                  <a:outerShdw dist="38100" dir="2700000" algn="tl" rotWithShape="0">
                    <a:schemeClr val="accent2"/>
                  </a:outerShdw>
                </a:effectLst>
              </a:rPr>
              <a:t>H</a:t>
            </a:r>
            <a:r>
              <a:rPr lang="sr-Latn-RS" altLang="en-US" b="1" dirty="0">
                <a:ln w="6600">
                  <a:solidFill>
                    <a:schemeClr val="accent2"/>
                  </a:solidFill>
                  <a:prstDash val="solid"/>
                </a:ln>
                <a:solidFill>
                  <a:srgbClr val="F9ACAB"/>
                </a:solidFill>
                <a:effectLst>
                  <a:outerShdw dist="38100" dir="2700000" algn="tl" rotWithShape="0">
                    <a:schemeClr val="accent2"/>
                  </a:outerShdw>
                </a:effectLst>
              </a:rPr>
              <a:t>EALTH INFORMATION SYSTEMS</a:t>
            </a:r>
            <a:br>
              <a:rPr lang="sr-Latn-RS" altLang="en-US" b="1" dirty="0">
                <a:ln w="6600">
                  <a:solidFill>
                    <a:schemeClr val="accent2"/>
                  </a:solidFill>
                  <a:prstDash val="solid"/>
                </a:ln>
                <a:solidFill>
                  <a:srgbClr val="F9ACAB"/>
                </a:solidFill>
                <a:effectLst>
                  <a:outerShdw dist="38100" dir="2700000" algn="tl" rotWithShape="0">
                    <a:schemeClr val="accent2"/>
                  </a:outerShdw>
                </a:effectLst>
              </a:rPr>
            </a:br>
            <a:r>
              <a:rPr lang="sr-Latn-RS" altLang="en-US" b="1" dirty="0">
                <a:ln w="6600">
                  <a:solidFill>
                    <a:schemeClr val="accent2"/>
                  </a:solidFill>
                  <a:prstDash val="solid"/>
                </a:ln>
                <a:solidFill>
                  <a:srgbClr val="F9ACAB"/>
                </a:solidFill>
                <a:effectLst>
                  <a:outerShdw dist="38100" dir="2700000" algn="tl" rotWithShape="0">
                    <a:schemeClr val="accent2"/>
                  </a:outerShdw>
                </a:effectLst>
              </a:rPr>
              <a:t/>
            </a:r>
            <a:br>
              <a:rPr lang="sr-Latn-RS" altLang="en-US" b="1" dirty="0">
                <a:ln w="6600">
                  <a:solidFill>
                    <a:schemeClr val="accent2"/>
                  </a:solidFill>
                  <a:prstDash val="solid"/>
                </a:ln>
                <a:solidFill>
                  <a:srgbClr val="F9ACAB"/>
                </a:solidFill>
                <a:effectLst>
                  <a:outerShdw dist="38100" dir="2700000" algn="tl" rotWithShape="0">
                    <a:schemeClr val="accent2"/>
                  </a:outerShdw>
                </a:effectLst>
              </a:rPr>
            </a:br>
            <a:endParaRPr lang="sr-Latn-RS" altLang="en-US" b="1" dirty="0">
              <a:ln w="6600">
                <a:solidFill>
                  <a:schemeClr val="accent2"/>
                </a:solidFill>
                <a:prstDash val="solid"/>
              </a:ln>
              <a:solidFill>
                <a:srgbClr val="F9ACAB"/>
              </a:solidFill>
              <a:effectLst>
                <a:outerShdw dist="38100" dir="2700000" algn="tl" rotWithShape="0">
                  <a:schemeClr val="accent2"/>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en-US" altLang="zh-CN" b="1" dirty="0">
                <a:ln w="6600">
                  <a:solidFill>
                    <a:schemeClr val="accent2"/>
                  </a:solidFill>
                  <a:prstDash val="solid"/>
                </a:ln>
                <a:solidFill>
                  <a:srgbClr val="F9ACAB"/>
                </a:solidFill>
                <a:effectLst>
                  <a:outerShdw dist="38100" dir="2700000" algn="tl" rotWithShape="0">
                    <a:schemeClr val="accent2"/>
                  </a:outerShdw>
                </a:effectLst>
              </a:rPr>
              <a:t>Types of Health Information Systems</a:t>
            </a:r>
          </a:p>
        </p:txBody>
      </p:sp>
      <p:sp>
        <p:nvSpPr>
          <p:cNvPr id="5" name="椭圆 4"/>
          <p:cNvSpPr/>
          <p:nvPr/>
        </p:nvSpPr>
        <p:spPr>
          <a:xfrm>
            <a:off x="4041775" y="2404745"/>
            <a:ext cx="1702435" cy="165481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8" name="加号 7"/>
          <p:cNvSpPr>
            <a:spLocks noChangeAspect="1"/>
          </p:cNvSpPr>
          <p:nvPr/>
        </p:nvSpPr>
        <p:spPr>
          <a:xfrm>
            <a:off x="3350309" y="3069180"/>
            <a:ext cx="540000" cy="540000"/>
          </a:xfrm>
          <a:prstGeom prst="mathPlus">
            <a:avLst/>
          </a:prstGeom>
          <a:solidFill>
            <a:srgbClr val="603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9" name="加号 8"/>
          <p:cNvSpPr>
            <a:spLocks noChangeAspect="1"/>
          </p:cNvSpPr>
          <p:nvPr/>
        </p:nvSpPr>
        <p:spPr>
          <a:xfrm>
            <a:off x="5820333" y="3069180"/>
            <a:ext cx="540000" cy="540000"/>
          </a:xfrm>
          <a:prstGeom prst="mathPlus">
            <a:avLst/>
          </a:prstGeom>
          <a:solidFill>
            <a:srgbClr val="603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30" name="矩形 5"/>
          <p:cNvSpPr>
            <a:spLocks noChangeArrowheads="1"/>
          </p:cNvSpPr>
          <p:nvPr/>
        </p:nvSpPr>
        <p:spPr bwMode="auto">
          <a:xfrm>
            <a:off x="1095375" y="4220210"/>
            <a:ext cx="2336165" cy="64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603813"/>
                </a:solidFill>
              </a:rPr>
              <a:t>Clinical Information Systems</a:t>
            </a:r>
          </a:p>
        </p:txBody>
      </p:sp>
      <p:sp>
        <p:nvSpPr>
          <p:cNvPr id="31" name="矩形 5"/>
          <p:cNvSpPr>
            <a:spLocks noChangeArrowheads="1"/>
          </p:cNvSpPr>
          <p:nvPr/>
        </p:nvSpPr>
        <p:spPr bwMode="auto">
          <a:xfrm>
            <a:off x="3803902" y="4220152"/>
            <a:ext cx="2098447" cy="922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603813"/>
                </a:solidFill>
              </a:rPr>
              <a:t>Hospital Management Systems</a:t>
            </a:r>
          </a:p>
        </p:txBody>
      </p:sp>
      <p:sp>
        <p:nvSpPr>
          <p:cNvPr id="32" name="矩形 5"/>
          <p:cNvSpPr>
            <a:spLocks noChangeArrowheads="1"/>
          </p:cNvSpPr>
          <p:nvPr/>
        </p:nvSpPr>
        <p:spPr bwMode="auto">
          <a:xfrm>
            <a:off x="6274223" y="4220152"/>
            <a:ext cx="2098447" cy="64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603813"/>
                </a:solidFill>
              </a:rPr>
              <a:t>Electronic Health Records (EHRs)</a:t>
            </a:r>
          </a:p>
        </p:txBody>
      </p:sp>
      <p:sp>
        <p:nvSpPr>
          <p:cNvPr id="33" name="矩形 5"/>
          <p:cNvSpPr>
            <a:spLocks noChangeArrowheads="1"/>
          </p:cNvSpPr>
          <p:nvPr/>
        </p:nvSpPr>
        <p:spPr bwMode="auto">
          <a:xfrm>
            <a:off x="8744544" y="4220152"/>
            <a:ext cx="2098447" cy="64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en-US" altLang="zh-CN" b="1" dirty="0">
                <a:solidFill>
                  <a:srgbClr val="603813"/>
                </a:solidFill>
                <a:sym typeface="+mn-ea"/>
              </a:rPr>
              <a:t>Health Information System</a:t>
            </a:r>
            <a:endParaRPr lang="en-US" altLang="zh-CN" b="1" dirty="0">
              <a:solidFill>
                <a:srgbClr val="603813"/>
              </a:solidFill>
              <a:latin typeface="Microsoft YaHei Light" panose="020B0502040204020203" charset="-122"/>
              <a:sym typeface="+mn-ea"/>
            </a:endParaRPr>
          </a:p>
        </p:txBody>
      </p:sp>
      <p:sp>
        <p:nvSpPr>
          <p:cNvPr id="2" name="Text Box 1"/>
          <p:cNvSpPr txBox="1"/>
          <p:nvPr/>
        </p:nvSpPr>
        <p:spPr>
          <a:xfrm>
            <a:off x="8246745" y="2619375"/>
            <a:ext cx="627380" cy="1322070"/>
          </a:xfrm>
          <a:prstGeom prst="rect">
            <a:avLst/>
          </a:prstGeom>
          <a:noFill/>
        </p:spPr>
        <p:txBody>
          <a:bodyPr wrap="square" rtlCol="0">
            <a:spAutoFit/>
          </a:bodyPr>
          <a:lstStyle/>
          <a:p>
            <a:r>
              <a:rPr lang="sr-Latn-RS" altLang="en-US" sz="8000" b="1">
                <a:solidFill>
                  <a:schemeClr val="accent2">
                    <a:lumMod val="50000"/>
                  </a:schemeClr>
                </a:solidFill>
              </a:rPr>
              <a:t>=</a:t>
            </a:r>
          </a:p>
        </p:txBody>
      </p:sp>
      <p:pic>
        <p:nvPicPr>
          <p:cNvPr id="36" name="Picture 35" descr="1681731881702-removebg-preview"/>
          <p:cNvPicPr>
            <a:picLocks noChangeAspect="1"/>
          </p:cNvPicPr>
          <p:nvPr/>
        </p:nvPicPr>
        <p:blipFill>
          <a:blip r:embed="rId2" cstate="print"/>
          <a:stretch>
            <a:fillRect/>
          </a:stretch>
        </p:blipFill>
        <p:spPr>
          <a:xfrm>
            <a:off x="4153535" y="2619375"/>
            <a:ext cx="1468755" cy="1102360"/>
          </a:xfrm>
          <a:prstGeom prst="rect">
            <a:avLst/>
          </a:prstGeom>
        </p:spPr>
      </p:pic>
      <p:sp>
        <p:nvSpPr>
          <p:cNvPr id="37" name="椭圆 4"/>
          <p:cNvSpPr/>
          <p:nvPr/>
        </p:nvSpPr>
        <p:spPr>
          <a:xfrm>
            <a:off x="1517015" y="2512060"/>
            <a:ext cx="1702435" cy="165481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pic>
        <p:nvPicPr>
          <p:cNvPr id="34" name="Picture 33" descr="E-Clinic_asset-header-removebg-preview"/>
          <p:cNvPicPr>
            <a:picLocks noChangeAspect="1"/>
          </p:cNvPicPr>
          <p:nvPr/>
        </p:nvPicPr>
        <p:blipFill>
          <a:blip r:embed="rId3" cstate="print"/>
          <a:stretch>
            <a:fillRect/>
          </a:stretch>
        </p:blipFill>
        <p:spPr>
          <a:xfrm>
            <a:off x="1376045" y="2733040"/>
            <a:ext cx="1974215" cy="1094740"/>
          </a:xfrm>
          <a:prstGeom prst="rect">
            <a:avLst/>
          </a:prstGeom>
        </p:spPr>
      </p:pic>
      <p:sp>
        <p:nvSpPr>
          <p:cNvPr id="38" name="椭圆 4"/>
          <p:cNvSpPr/>
          <p:nvPr/>
        </p:nvSpPr>
        <p:spPr>
          <a:xfrm>
            <a:off x="6494145" y="2512060"/>
            <a:ext cx="1702435" cy="165481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39" name="椭圆 4"/>
          <p:cNvSpPr/>
          <p:nvPr/>
        </p:nvSpPr>
        <p:spPr>
          <a:xfrm>
            <a:off x="8945880" y="2286635"/>
            <a:ext cx="1702435" cy="165481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pic>
        <p:nvPicPr>
          <p:cNvPr id="40" name="Picture 39" descr="img-blog-Reasons-to-Implement-Electronic-Health-Records-1-removebg-preview"/>
          <p:cNvPicPr>
            <a:picLocks noChangeAspect="1"/>
          </p:cNvPicPr>
          <p:nvPr/>
        </p:nvPicPr>
        <p:blipFill>
          <a:blip r:embed="rId4" cstate="print"/>
          <a:srcRect l="15498" r="15007"/>
          <a:stretch>
            <a:fillRect/>
          </a:stretch>
        </p:blipFill>
        <p:spPr>
          <a:xfrm>
            <a:off x="6722745" y="2733040"/>
            <a:ext cx="1245870" cy="1106170"/>
          </a:xfrm>
          <a:prstGeom prst="rect">
            <a:avLst/>
          </a:prstGeom>
        </p:spPr>
      </p:pic>
      <p:pic>
        <p:nvPicPr>
          <p:cNvPr id="42" name="Picture 41" descr="Picture1-removebg-preview (2)"/>
          <p:cNvPicPr>
            <a:picLocks noChangeAspect="1"/>
          </p:cNvPicPr>
          <p:nvPr/>
        </p:nvPicPr>
        <p:blipFill>
          <a:blip r:embed="rId5" cstate="print"/>
          <a:stretch>
            <a:fillRect/>
          </a:stretch>
        </p:blipFill>
        <p:spPr>
          <a:xfrm>
            <a:off x="9069070" y="2668270"/>
            <a:ext cx="1477645" cy="100457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a:bodyPr>
          <a:lstStyle/>
          <a:p>
            <a:r>
              <a:rPr lang="en-US" altLang="zh-CN" sz="5400" b="1">
                <a:sym typeface="+mn-ea"/>
              </a:rPr>
              <a:t>Clinical Information Systems (CIS)</a:t>
            </a:r>
            <a:endParaRPr lang="sr-Latn-RS" altLang="en-US" sz="5400" b="1" dirty="0"/>
          </a:p>
        </p:txBody>
      </p:sp>
      <p:sp>
        <p:nvSpPr>
          <p:cNvPr id="3" name="文本占位符 2"/>
          <p:cNvSpPr>
            <a:spLocks noGrp="1"/>
          </p:cNvSpPr>
          <p:nvPr>
            <p:ph type="body" idx="1"/>
          </p:nvPr>
        </p:nvSpPr>
        <p:spPr>
          <a:xfrm>
            <a:off x="1370965" y="4109720"/>
            <a:ext cx="9936480" cy="798195"/>
          </a:xfrm>
        </p:spPr>
        <p:txBody>
          <a:bodyPr>
            <a:noAutofit/>
          </a:bodyPr>
          <a:lstStyle/>
          <a:p>
            <a:pPr algn="just"/>
            <a:endParaRPr lang="en-US" altLang="zh-CN" sz="1800" dirty="0"/>
          </a:p>
          <a:p>
            <a:pPr algn="just"/>
            <a:r>
              <a:rPr lang="en-US" altLang="zh-CN" sz="1800" b="1" dirty="0"/>
              <a:t>Clinical Information Systems (CIS) are a specialized type of Health Information Systems (HIS) focused on providing support within clinical environments and processes within healthcare institutions. These systems integrate medical information, patient data, and workflows to enhance healthcare delivery, facilitate decision-making, and improve the efficiency of healthcare professionals. Here are several key characteristics and functions of Clinical Information Systems</a:t>
            </a:r>
            <a:r>
              <a:rPr lang="sr-Latn-RS" altLang="zh-CN" sz="1800" b="1" dirty="0"/>
              <a:t>.</a:t>
            </a:r>
            <a:endParaRPr lang="en-US" altLang="zh-CN" sz="1800" b="1" dirty="0"/>
          </a:p>
        </p:txBody>
      </p:sp>
      <p:pic>
        <p:nvPicPr>
          <p:cNvPr id="4" name="Picture 3" descr="HIE-Graphic"/>
          <p:cNvPicPr>
            <a:picLocks noChangeAspect="1"/>
          </p:cNvPicPr>
          <p:nvPr/>
        </p:nvPicPr>
        <p:blipFill>
          <a:blip r:embed="rId2" cstate="print"/>
          <a:stretch>
            <a:fillRect/>
          </a:stretch>
        </p:blipFill>
        <p:spPr>
          <a:xfrm>
            <a:off x="4432935" y="664210"/>
            <a:ext cx="2717800" cy="25425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161925"/>
            <a:ext cx="10515600" cy="1325563"/>
          </a:xfrm>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rPr>
              <a:t>Clinical Information Systems (CIS)</a:t>
            </a:r>
          </a:p>
        </p:txBody>
      </p:sp>
      <p:sp>
        <p:nvSpPr>
          <p:cNvPr id="8" name="矩形 7"/>
          <p:cNvSpPr/>
          <p:nvPr/>
        </p:nvSpPr>
        <p:spPr>
          <a:xfrm>
            <a:off x="969156" y="160631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endParaRPr lang="zh-CN" altLang="en-US" dirty="0">
              <a:solidFill>
                <a:schemeClr val="bg1"/>
              </a:solidFill>
            </a:endParaRPr>
          </a:p>
        </p:txBody>
      </p:sp>
      <p:sp>
        <p:nvSpPr>
          <p:cNvPr id="9" name="矩形 8"/>
          <p:cNvSpPr/>
          <p:nvPr/>
        </p:nvSpPr>
        <p:spPr>
          <a:xfrm>
            <a:off x="10612860" y="4082135"/>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solidFill>
                  <a:schemeClr val="bg1"/>
                </a:solidFill>
              </a:rPr>
              <a:t>5</a:t>
            </a:r>
          </a:p>
        </p:txBody>
      </p:sp>
      <p:sp>
        <p:nvSpPr>
          <p:cNvPr id="10" name="矩形 9"/>
          <p:cNvSpPr/>
          <p:nvPr/>
        </p:nvSpPr>
        <p:spPr>
          <a:xfrm>
            <a:off x="10419081" y="1474866"/>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solidFill>
                  <a:schemeClr val="bg1"/>
                </a:solidFill>
              </a:rPr>
              <a:t>3</a:t>
            </a:r>
          </a:p>
        </p:txBody>
      </p:sp>
      <p:sp>
        <p:nvSpPr>
          <p:cNvPr id="11" name="矩形 10"/>
          <p:cNvSpPr/>
          <p:nvPr/>
        </p:nvSpPr>
        <p:spPr>
          <a:xfrm>
            <a:off x="969010" y="3951960"/>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zh-CN" dirty="0">
                <a:solidFill>
                  <a:schemeClr val="bg1"/>
                </a:solidFill>
              </a:rPr>
              <a:t>4</a:t>
            </a:r>
          </a:p>
        </p:txBody>
      </p:sp>
      <p:sp>
        <p:nvSpPr>
          <p:cNvPr id="12" name="矩形 11"/>
          <p:cNvSpPr/>
          <p:nvPr/>
        </p:nvSpPr>
        <p:spPr>
          <a:xfrm>
            <a:off x="8550810" y="1909112"/>
            <a:ext cx="1858366" cy="645160"/>
          </a:xfrm>
          <a:prstGeom prst="rect">
            <a:avLst/>
          </a:prstGeom>
          <a:noFill/>
        </p:spPr>
        <p:txBody>
          <a:bodyPr wrap="square">
            <a:spAutoFit/>
          </a:bodyPr>
          <a:lstStyle/>
          <a:p>
            <a:pPr algn="ctr"/>
            <a:r>
              <a:rPr lang="zh-CN" altLang="en-US" b="1" u="sng" dirty="0">
                <a:solidFill>
                  <a:srgbClr val="FAD6D6"/>
                </a:solidFill>
                <a:sym typeface="+mn-ea"/>
              </a:rPr>
              <a:t>Decision Support and Protocols: </a:t>
            </a:r>
          </a:p>
        </p:txBody>
      </p:sp>
      <p:sp>
        <p:nvSpPr>
          <p:cNvPr id="13" name="矩形 12"/>
          <p:cNvSpPr/>
          <p:nvPr/>
        </p:nvSpPr>
        <p:spPr>
          <a:xfrm>
            <a:off x="8093710" y="2626995"/>
            <a:ext cx="2774315" cy="1384995"/>
          </a:xfrm>
          <a:prstGeom prst="rect">
            <a:avLst/>
          </a:prstGeom>
        </p:spPr>
        <p:txBody>
          <a:bodyPr wrap="square">
            <a:spAutoFit/>
          </a:bodyPr>
          <a:lstStyle/>
          <a:p>
            <a:pPr algn="just"/>
            <a:r>
              <a:rPr lang="zh-CN" altLang="en-US" sz="1400" b="1" dirty="0">
                <a:solidFill>
                  <a:srgbClr val="603813"/>
                </a:solidFill>
              </a:rPr>
              <a:t>CIS may include clinical guidelines, treatment protocols, and evidence-based decision-making. This aids physicians in making informed decisions about patient treatment.</a:t>
            </a:r>
          </a:p>
        </p:txBody>
      </p:sp>
      <p:sp>
        <p:nvSpPr>
          <p:cNvPr id="14" name="矩形 13"/>
          <p:cNvSpPr/>
          <p:nvPr/>
        </p:nvSpPr>
        <p:spPr>
          <a:xfrm>
            <a:off x="8348980" y="4417695"/>
            <a:ext cx="2263775" cy="645160"/>
          </a:xfrm>
          <a:prstGeom prst="rect">
            <a:avLst/>
          </a:prstGeom>
          <a:noFill/>
        </p:spPr>
        <p:txBody>
          <a:bodyPr wrap="square">
            <a:spAutoFit/>
          </a:bodyPr>
          <a:lstStyle/>
          <a:p>
            <a:pPr algn="ctr"/>
            <a:r>
              <a:rPr lang="zh-CN" altLang="en-US" b="1" u="sng" dirty="0">
                <a:solidFill>
                  <a:srgbClr val="FAD6D6"/>
                </a:solidFill>
                <a:sym typeface="+mn-ea"/>
              </a:rPr>
              <a:t>Tracking and Reaction to Changes</a:t>
            </a:r>
            <a:r>
              <a:rPr lang="zh-CN" altLang="en-US" u="sng" dirty="0">
                <a:solidFill>
                  <a:srgbClr val="FAD6D6"/>
                </a:solidFill>
                <a:sym typeface="+mn-ea"/>
              </a:rPr>
              <a:t>:</a:t>
            </a:r>
          </a:p>
        </p:txBody>
      </p:sp>
      <p:sp>
        <p:nvSpPr>
          <p:cNvPr id="15" name="矩形 14"/>
          <p:cNvSpPr/>
          <p:nvPr/>
        </p:nvSpPr>
        <p:spPr>
          <a:xfrm>
            <a:off x="8158906" y="5278612"/>
            <a:ext cx="2643206" cy="1600438"/>
          </a:xfrm>
          <a:prstGeom prst="rect">
            <a:avLst/>
          </a:prstGeom>
        </p:spPr>
        <p:txBody>
          <a:bodyPr wrap="square">
            <a:spAutoFit/>
          </a:bodyPr>
          <a:lstStyle/>
          <a:p>
            <a:pPr algn="just"/>
            <a:r>
              <a:rPr lang="zh-CN" altLang="en-US" sz="1400" b="1" dirty="0">
                <a:solidFill>
                  <a:srgbClr val="603813"/>
                </a:solidFill>
              </a:rPr>
              <a:t>CIS enables patient tracking over time, identification of changes in health status, and response to these changes. This is particularly important for chronic diseases and long-term treatments.</a:t>
            </a:r>
          </a:p>
        </p:txBody>
      </p:sp>
      <p:sp>
        <p:nvSpPr>
          <p:cNvPr id="16" name="矩形 15"/>
          <p:cNvSpPr/>
          <p:nvPr/>
        </p:nvSpPr>
        <p:spPr>
          <a:xfrm>
            <a:off x="1123315" y="4419600"/>
            <a:ext cx="2406650" cy="645160"/>
          </a:xfrm>
          <a:prstGeom prst="rect">
            <a:avLst/>
          </a:prstGeom>
          <a:noFill/>
        </p:spPr>
        <p:txBody>
          <a:bodyPr wrap="square">
            <a:spAutoFit/>
          </a:bodyPr>
          <a:lstStyle/>
          <a:p>
            <a:pPr algn="ctr"/>
            <a:r>
              <a:rPr lang="zh-CN" altLang="en-US" b="1" u="sng" dirty="0">
                <a:solidFill>
                  <a:srgbClr val="FAD6D6"/>
                </a:solidFill>
                <a:sym typeface="+mn-ea"/>
              </a:rPr>
              <a:t>Integrated Results and Images: </a:t>
            </a:r>
          </a:p>
        </p:txBody>
      </p:sp>
      <p:sp>
        <p:nvSpPr>
          <p:cNvPr id="17" name="矩形 16"/>
          <p:cNvSpPr/>
          <p:nvPr/>
        </p:nvSpPr>
        <p:spPr>
          <a:xfrm>
            <a:off x="810895" y="5062855"/>
            <a:ext cx="3127375" cy="1599565"/>
          </a:xfrm>
          <a:prstGeom prst="rect">
            <a:avLst/>
          </a:prstGeom>
        </p:spPr>
        <p:txBody>
          <a:bodyPr wrap="square">
            <a:spAutoFit/>
          </a:bodyPr>
          <a:lstStyle/>
          <a:p>
            <a:pPr algn="just"/>
            <a:r>
              <a:rPr lang="zh-CN" altLang="en-US" sz="1400" b="1" dirty="0">
                <a:solidFill>
                  <a:srgbClr val="603813"/>
                </a:solidFill>
              </a:rPr>
              <a:t>CIS facilitates the integration of laboratory results, radiological images, and other diagnostic information into electronic health records for patients. This assists physicians in quickly accessing comprehensive patient information.</a:t>
            </a:r>
          </a:p>
        </p:txBody>
      </p:sp>
      <p:sp>
        <p:nvSpPr>
          <p:cNvPr id="18" name="矩形 17"/>
          <p:cNvSpPr/>
          <p:nvPr/>
        </p:nvSpPr>
        <p:spPr>
          <a:xfrm>
            <a:off x="1397690" y="1965627"/>
            <a:ext cx="1858366" cy="645160"/>
          </a:xfrm>
          <a:prstGeom prst="rect">
            <a:avLst/>
          </a:prstGeom>
          <a:noFill/>
        </p:spPr>
        <p:txBody>
          <a:bodyPr wrap="square">
            <a:spAutoFit/>
          </a:bodyPr>
          <a:lstStyle/>
          <a:p>
            <a:pPr algn="ctr"/>
            <a:r>
              <a:rPr lang="zh-CN" altLang="en-US" b="1" u="sng" dirty="0">
                <a:solidFill>
                  <a:srgbClr val="FAD6D6"/>
                </a:solidFill>
                <a:sym typeface="+mn-ea"/>
              </a:rPr>
              <a:t>Ordering and Test Management: </a:t>
            </a:r>
          </a:p>
        </p:txBody>
      </p:sp>
      <p:sp>
        <p:nvSpPr>
          <p:cNvPr id="19" name="矩形 18"/>
          <p:cNvSpPr/>
          <p:nvPr/>
        </p:nvSpPr>
        <p:spPr>
          <a:xfrm>
            <a:off x="1075967" y="2568720"/>
            <a:ext cx="2643206" cy="1383665"/>
          </a:xfrm>
          <a:prstGeom prst="rect">
            <a:avLst/>
          </a:prstGeom>
        </p:spPr>
        <p:txBody>
          <a:bodyPr wrap="square">
            <a:spAutoFit/>
          </a:bodyPr>
          <a:lstStyle/>
          <a:p>
            <a:pPr algn="just"/>
            <a:r>
              <a:rPr lang="zh-CN" altLang="en-US" sz="1400" b="1" dirty="0">
                <a:solidFill>
                  <a:srgbClr val="603813"/>
                </a:solidFill>
              </a:rPr>
              <a:t>CIS allows physicians to order laboratory tests, diagnostic exams, and other medical tests directly through the system. This reduces the need for manual ordering and tracking processes.</a:t>
            </a:r>
          </a:p>
        </p:txBody>
      </p:sp>
      <p:pic>
        <p:nvPicPr>
          <p:cNvPr id="22" name="Picture 21" descr="CIS"/>
          <p:cNvPicPr>
            <a:picLocks noChangeAspect="1"/>
          </p:cNvPicPr>
          <p:nvPr/>
        </p:nvPicPr>
        <p:blipFill>
          <a:blip r:embed="rId2" cstate="print"/>
          <a:stretch>
            <a:fillRect/>
          </a:stretch>
        </p:blipFill>
        <p:spPr>
          <a:xfrm>
            <a:off x="4076065" y="3039110"/>
            <a:ext cx="3536950" cy="3401695"/>
          </a:xfrm>
          <a:prstGeom prst="rect">
            <a:avLst/>
          </a:prstGeom>
        </p:spPr>
      </p:pic>
      <p:sp>
        <p:nvSpPr>
          <p:cNvPr id="24" name="矩形 16"/>
          <p:cNvSpPr/>
          <p:nvPr/>
        </p:nvSpPr>
        <p:spPr>
          <a:xfrm>
            <a:off x="4377690" y="1870710"/>
            <a:ext cx="3127375" cy="1168400"/>
          </a:xfrm>
          <a:prstGeom prst="rect">
            <a:avLst/>
          </a:prstGeom>
        </p:spPr>
        <p:txBody>
          <a:bodyPr wrap="square">
            <a:spAutoFit/>
          </a:bodyPr>
          <a:lstStyle/>
          <a:p>
            <a:pPr algn="just"/>
            <a:r>
              <a:rPr lang="en-US" sz="1400" b="1" dirty="0">
                <a:sym typeface="+mn-ea"/>
              </a:rPr>
              <a:t>CIS enables the creation, storage, and access of electronic health records for patients. This allows swift access to medical information, diagnostic data, medical histories, and treatment plans.</a:t>
            </a:r>
            <a:endParaRPr lang="zh-CN" altLang="en-US" sz="1400" b="1" dirty="0">
              <a:solidFill>
                <a:srgbClr val="603813"/>
              </a:solidFill>
            </a:endParaRPr>
          </a:p>
        </p:txBody>
      </p:sp>
      <p:sp>
        <p:nvSpPr>
          <p:cNvPr id="25" name="矩形 15"/>
          <p:cNvSpPr/>
          <p:nvPr/>
        </p:nvSpPr>
        <p:spPr>
          <a:xfrm>
            <a:off x="4737735" y="1225550"/>
            <a:ext cx="2406650" cy="645160"/>
          </a:xfrm>
          <a:prstGeom prst="rect">
            <a:avLst/>
          </a:prstGeom>
          <a:noFill/>
        </p:spPr>
        <p:txBody>
          <a:bodyPr wrap="square">
            <a:spAutoFit/>
          </a:bodyPr>
          <a:lstStyle/>
          <a:p>
            <a:pPr algn="ctr"/>
            <a:r>
              <a:rPr lang="en-US" b="1" u="sng" dirty="0">
                <a:solidFill>
                  <a:srgbClr val="FAD6D6"/>
                </a:solidFill>
                <a:sym typeface="+mn-ea"/>
              </a:rPr>
              <a:t>Electronic Health Records (EHRs):</a:t>
            </a:r>
            <a:endParaRPr lang="en-US" altLang="en-US" b="1" u="sng" dirty="0">
              <a:solidFill>
                <a:srgbClr val="FAD6D6"/>
              </a:solidFill>
              <a:sym typeface="+mn-ea"/>
            </a:endParaRPr>
          </a:p>
        </p:txBody>
      </p:sp>
      <p:sp>
        <p:nvSpPr>
          <p:cNvPr id="26" name="矩形 9"/>
          <p:cNvSpPr/>
          <p:nvPr/>
        </p:nvSpPr>
        <p:spPr>
          <a:xfrm>
            <a:off x="4500881" y="1111646"/>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2</a:t>
            </a:r>
            <a:endParaRPr lang="zh-CN" altLang="en-US"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a:bodyPr>
          <a:lstStyle/>
          <a:p>
            <a:r>
              <a:rPr lang="en-US" altLang="zh-CN" sz="5400" b="1">
                <a:sym typeface="+mn-ea"/>
              </a:rPr>
              <a:t>Clinical Information Systems (CIS)</a:t>
            </a:r>
            <a:endParaRPr lang="sr-Latn-RS" altLang="en-US" sz="5400" b="1" dirty="0"/>
          </a:p>
        </p:txBody>
      </p:sp>
      <p:sp>
        <p:nvSpPr>
          <p:cNvPr id="3" name="文本占位符 2"/>
          <p:cNvSpPr>
            <a:spLocks noGrp="1"/>
          </p:cNvSpPr>
          <p:nvPr>
            <p:ph type="body" idx="1"/>
          </p:nvPr>
        </p:nvSpPr>
        <p:spPr>
          <a:xfrm>
            <a:off x="989647" y="4718685"/>
            <a:ext cx="10212705" cy="798195"/>
          </a:xfrm>
        </p:spPr>
        <p:txBody>
          <a:bodyPr>
            <a:noAutofit/>
          </a:bodyPr>
          <a:lstStyle/>
          <a:p>
            <a:pPr algn="just"/>
            <a:r>
              <a:rPr lang="en-US" altLang="zh-CN" sz="1800" b="1" dirty="0"/>
              <a:t>CIS plays a pivotal role in enhancing clinical care, facilitating communication among healthcare professionals, reducing errors, and increasing efficiency. These systems are continuously evolving to better adapt to the needs of modern healthcare practice and to support a comprehensive approach to patient care.</a:t>
            </a:r>
          </a:p>
        </p:txBody>
      </p:sp>
      <p:pic>
        <p:nvPicPr>
          <p:cNvPr id="4" name="Picture 3" descr="HIE-Graphic"/>
          <p:cNvPicPr>
            <a:picLocks noChangeAspect="1"/>
          </p:cNvPicPr>
          <p:nvPr/>
        </p:nvPicPr>
        <p:blipFill>
          <a:blip r:embed="rId2" cstate="print"/>
          <a:stretch>
            <a:fillRect/>
          </a:stretch>
        </p:blipFill>
        <p:spPr>
          <a:xfrm>
            <a:off x="4432935" y="664210"/>
            <a:ext cx="2717800" cy="254254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a:bodyPr>
          <a:lstStyle/>
          <a:p>
            <a:r>
              <a:rPr lang="en-US" altLang="zh-CN" sz="5400" b="1">
                <a:sym typeface="+mn-ea"/>
              </a:rPr>
              <a:t>Hospital Management Systems</a:t>
            </a:r>
          </a:p>
        </p:txBody>
      </p:sp>
      <p:sp>
        <p:nvSpPr>
          <p:cNvPr id="3" name="文本占位符 2"/>
          <p:cNvSpPr>
            <a:spLocks noGrp="1"/>
          </p:cNvSpPr>
          <p:nvPr>
            <p:ph type="body" idx="1"/>
          </p:nvPr>
        </p:nvSpPr>
        <p:spPr>
          <a:xfrm>
            <a:off x="989647" y="4566285"/>
            <a:ext cx="10212705" cy="798195"/>
          </a:xfrm>
        </p:spPr>
        <p:txBody>
          <a:bodyPr>
            <a:noAutofit/>
          </a:bodyPr>
          <a:lstStyle/>
          <a:p>
            <a:pPr algn="just"/>
            <a:r>
              <a:rPr lang="en-US" altLang="zh-CN" sz="1800" b="1" dirty="0"/>
              <a:t>Hospital management systems are a specialized category of Health Information Systems (HIS) designed to support all aspects of operations and administration within hospitals. These systems facilitate coordination, resource optimization, and the enhancement of the quality of healthcare provided. Here are several key characteristics and functions of Hospital Management Systems</a:t>
            </a:r>
            <a:r>
              <a:rPr lang="sr-Latn-RS" altLang="zh-CN" sz="1800" b="1" dirty="0"/>
              <a:t>.</a:t>
            </a:r>
            <a:endParaRPr lang="en-US" altLang="zh-CN" sz="1800" b="1" dirty="0"/>
          </a:p>
        </p:txBody>
      </p:sp>
      <p:pic>
        <p:nvPicPr>
          <p:cNvPr id="4" name="Picture 3" descr="HIE-Graphic"/>
          <p:cNvPicPr>
            <a:picLocks noChangeAspect="1"/>
          </p:cNvPicPr>
          <p:nvPr/>
        </p:nvPicPr>
        <p:blipFill>
          <a:blip r:embed="rId2" cstate="print"/>
          <a:stretch>
            <a:fillRect/>
          </a:stretch>
        </p:blipFill>
        <p:spPr>
          <a:xfrm>
            <a:off x="4432935" y="664210"/>
            <a:ext cx="2717800" cy="254254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43407" y="732226"/>
            <a:ext cx="10515600" cy="1325563"/>
          </a:xfrm>
        </p:spPr>
        <p:txBody>
          <a:bodyPr/>
          <a:lstStyle/>
          <a:p>
            <a:pPr algn="ctr"/>
            <a:r>
              <a:rPr lang="en-US" altLang="zh-CN" dirty="0">
                <a:ln w="6600">
                  <a:solidFill>
                    <a:schemeClr val="accent2"/>
                  </a:solidFill>
                  <a:prstDash val="solid"/>
                </a:ln>
                <a:solidFill>
                  <a:srgbClr val="FAD6D6"/>
                </a:solidFill>
                <a:effectLst>
                  <a:outerShdw dist="38100" dir="2700000" algn="tl" rotWithShape="0">
                    <a:schemeClr val="accent2"/>
                  </a:outerShdw>
                </a:effectLst>
                <a:sym typeface="+mn-ea"/>
              </a:rPr>
              <a:t>Hospital Management Systems</a:t>
            </a:r>
          </a:p>
        </p:txBody>
      </p:sp>
      <p:sp>
        <p:nvSpPr>
          <p:cNvPr id="5" name="椭圆 4"/>
          <p:cNvSpPr>
            <a:spLocks noChangeAspect="1"/>
          </p:cNvSpPr>
          <p:nvPr/>
        </p:nvSpPr>
        <p:spPr>
          <a:xfrm>
            <a:off x="4106304" y="3442855"/>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2.</a:t>
            </a:r>
          </a:p>
        </p:txBody>
      </p:sp>
      <p:sp>
        <p:nvSpPr>
          <p:cNvPr id="6" name="椭圆 5"/>
          <p:cNvSpPr>
            <a:spLocks noChangeAspect="1"/>
          </p:cNvSpPr>
          <p:nvPr/>
        </p:nvSpPr>
        <p:spPr>
          <a:xfrm>
            <a:off x="4670230" y="2271850"/>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1.</a:t>
            </a:r>
          </a:p>
        </p:txBody>
      </p:sp>
      <p:sp>
        <p:nvSpPr>
          <p:cNvPr id="7" name="椭圆 6"/>
          <p:cNvSpPr>
            <a:spLocks noChangeAspect="1"/>
          </p:cNvSpPr>
          <p:nvPr/>
        </p:nvSpPr>
        <p:spPr>
          <a:xfrm>
            <a:off x="5937361" y="1982635"/>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7.</a:t>
            </a:r>
          </a:p>
        </p:txBody>
      </p:sp>
      <p:sp>
        <p:nvSpPr>
          <p:cNvPr id="8" name="椭圆 7"/>
          <p:cNvSpPr>
            <a:spLocks noChangeAspect="1"/>
          </p:cNvSpPr>
          <p:nvPr/>
        </p:nvSpPr>
        <p:spPr>
          <a:xfrm>
            <a:off x="6953521" y="2792996"/>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6.</a:t>
            </a:r>
          </a:p>
        </p:txBody>
      </p:sp>
      <p:sp>
        <p:nvSpPr>
          <p:cNvPr id="9" name="椭圆 8"/>
          <p:cNvSpPr>
            <a:spLocks noChangeAspect="1"/>
          </p:cNvSpPr>
          <p:nvPr/>
        </p:nvSpPr>
        <p:spPr>
          <a:xfrm>
            <a:off x="6953522" y="4092713"/>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5.</a:t>
            </a:r>
          </a:p>
        </p:txBody>
      </p:sp>
      <p:sp>
        <p:nvSpPr>
          <p:cNvPr id="10" name="椭圆 9"/>
          <p:cNvSpPr>
            <a:spLocks noChangeAspect="1"/>
          </p:cNvSpPr>
          <p:nvPr/>
        </p:nvSpPr>
        <p:spPr>
          <a:xfrm>
            <a:off x="5937361" y="4903074"/>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4.</a:t>
            </a:r>
          </a:p>
        </p:txBody>
      </p:sp>
      <p:sp>
        <p:nvSpPr>
          <p:cNvPr id="11" name="椭圆 10"/>
          <p:cNvSpPr>
            <a:spLocks noChangeAspect="1"/>
          </p:cNvSpPr>
          <p:nvPr/>
        </p:nvSpPr>
        <p:spPr>
          <a:xfrm>
            <a:off x="4670230" y="4613860"/>
            <a:ext cx="1132174" cy="1132174"/>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ea typeface="华康俪金黑W8" panose="020B0809000000000000" pitchFamily="49" charset="-122"/>
              </a:rPr>
              <a:t>3.</a:t>
            </a:r>
          </a:p>
        </p:txBody>
      </p:sp>
      <p:sp>
        <p:nvSpPr>
          <p:cNvPr id="13" name="矩形 12"/>
          <p:cNvSpPr/>
          <p:nvPr/>
        </p:nvSpPr>
        <p:spPr>
          <a:xfrm>
            <a:off x="8237068" y="2098719"/>
            <a:ext cx="3903264" cy="953135"/>
          </a:xfrm>
          <a:prstGeom prst="rect">
            <a:avLst/>
          </a:prstGeom>
        </p:spPr>
        <p:txBody>
          <a:bodyPr wrap="square">
            <a:spAutoFit/>
          </a:bodyPr>
          <a:lstStyle/>
          <a:p>
            <a:r>
              <a:rPr sz="1400" b="1" dirty="0">
                <a:solidFill>
                  <a:srgbClr val="603813"/>
                </a:solidFill>
              </a:rPr>
              <a:t>Systems allow tracking of staff information, shift schedules, qualifications, and training. This aids in efficient personnel management and task allocation.</a:t>
            </a:r>
          </a:p>
        </p:txBody>
      </p:sp>
      <p:sp>
        <p:nvSpPr>
          <p:cNvPr id="14" name="矩形 13"/>
          <p:cNvSpPr/>
          <p:nvPr/>
        </p:nvSpPr>
        <p:spPr>
          <a:xfrm>
            <a:off x="7792734" y="1562617"/>
            <a:ext cx="3095005" cy="368300"/>
          </a:xfrm>
          <a:prstGeom prst="rect">
            <a:avLst/>
          </a:prstGeom>
          <a:noFill/>
        </p:spPr>
        <p:txBody>
          <a:bodyPr wrap="square">
            <a:spAutoFit/>
          </a:bodyPr>
          <a:lstStyle/>
          <a:p>
            <a:pPr algn="r"/>
            <a:r>
              <a:rPr b="1" u="sng" dirty="0">
                <a:solidFill>
                  <a:srgbClr val="FAD6D6"/>
                </a:solidFill>
                <a:sym typeface="+mn-ea"/>
              </a:rPr>
              <a:t>Staff Management:</a:t>
            </a:r>
            <a:endParaRPr lang="zh-CN" altLang="en-US" b="1" u="sng" dirty="0">
              <a:solidFill>
                <a:srgbClr val="FAD6D6"/>
              </a:solidFill>
              <a:sym typeface="+mn-ea"/>
            </a:endParaRPr>
          </a:p>
        </p:txBody>
      </p:sp>
      <p:sp>
        <p:nvSpPr>
          <p:cNvPr id="15" name="矩形 14"/>
          <p:cNvSpPr/>
          <p:nvPr/>
        </p:nvSpPr>
        <p:spPr>
          <a:xfrm>
            <a:off x="8204684" y="3222169"/>
            <a:ext cx="3095004" cy="1168400"/>
          </a:xfrm>
          <a:prstGeom prst="rect">
            <a:avLst/>
          </a:prstGeom>
        </p:spPr>
        <p:txBody>
          <a:bodyPr wrap="square">
            <a:spAutoFit/>
          </a:bodyPr>
          <a:lstStyle/>
          <a:p>
            <a:r>
              <a:rPr lang="zh-CN" altLang="en-US" sz="1400" b="1" dirty="0">
                <a:solidFill>
                  <a:srgbClr val="603813"/>
                </a:solidFill>
              </a:rPr>
              <a:t>Systems generate reports and statistics about hospital operations, such as the number of patients, services rendered, and resources utilized during a specific period.</a:t>
            </a:r>
          </a:p>
        </p:txBody>
      </p:sp>
      <p:sp>
        <p:nvSpPr>
          <p:cNvPr id="16" name="矩形 15"/>
          <p:cNvSpPr/>
          <p:nvPr/>
        </p:nvSpPr>
        <p:spPr>
          <a:xfrm>
            <a:off x="8237068" y="2903505"/>
            <a:ext cx="3095005" cy="368300"/>
          </a:xfrm>
          <a:prstGeom prst="rect">
            <a:avLst/>
          </a:prstGeom>
          <a:noFill/>
        </p:spPr>
        <p:txBody>
          <a:bodyPr wrap="square">
            <a:spAutoFit/>
          </a:bodyPr>
          <a:lstStyle/>
          <a:p>
            <a:pPr algn="r"/>
            <a:r>
              <a:rPr lang="zh-CN" altLang="en-US" b="1" u="sng" dirty="0">
                <a:solidFill>
                  <a:srgbClr val="FAD6D6"/>
                </a:solidFill>
                <a:sym typeface="+mn-ea"/>
              </a:rPr>
              <a:t>Analytics and Reporting:</a:t>
            </a:r>
            <a:r>
              <a:rPr lang="zh-CN" altLang="en-US" u="sng" dirty="0">
                <a:solidFill>
                  <a:srgbClr val="603813"/>
                </a:solidFill>
                <a:sym typeface="+mn-ea"/>
              </a:rPr>
              <a:t> </a:t>
            </a:r>
            <a:endParaRPr lang="zh-CN" altLang="en-US" u="sng" dirty="0">
              <a:solidFill>
                <a:srgbClr val="603813"/>
              </a:solidFill>
            </a:endParaRPr>
          </a:p>
        </p:txBody>
      </p:sp>
      <p:sp>
        <p:nvSpPr>
          <p:cNvPr id="17" name="矩形 16"/>
          <p:cNvSpPr/>
          <p:nvPr/>
        </p:nvSpPr>
        <p:spPr>
          <a:xfrm>
            <a:off x="8204683" y="4931280"/>
            <a:ext cx="3095004" cy="737235"/>
          </a:xfrm>
          <a:prstGeom prst="rect">
            <a:avLst/>
          </a:prstGeom>
        </p:spPr>
        <p:txBody>
          <a:bodyPr wrap="square">
            <a:spAutoFit/>
          </a:bodyPr>
          <a:lstStyle/>
          <a:p>
            <a:r>
              <a:rPr sz="1400" b="1" dirty="0">
                <a:solidFill>
                  <a:srgbClr val="603813"/>
                </a:solidFill>
              </a:rPr>
              <a:t>Systems often integrate with other healthcare systems to facilitate data and information exchange.</a:t>
            </a:r>
          </a:p>
        </p:txBody>
      </p:sp>
      <p:sp>
        <p:nvSpPr>
          <p:cNvPr id="18" name="矩形 17"/>
          <p:cNvSpPr/>
          <p:nvPr/>
        </p:nvSpPr>
        <p:spPr>
          <a:xfrm>
            <a:off x="8204682" y="4336391"/>
            <a:ext cx="3095005" cy="645160"/>
          </a:xfrm>
          <a:prstGeom prst="rect">
            <a:avLst/>
          </a:prstGeom>
          <a:noFill/>
        </p:spPr>
        <p:txBody>
          <a:bodyPr wrap="square">
            <a:spAutoFit/>
          </a:bodyPr>
          <a:lstStyle/>
          <a:p>
            <a:pPr algn="r"/>
            <a:r>
              <a:rPr b="1" u="sng" dirty="0">
                <a:solidFill>
                  <a:srgbClr val="FAD6D6"/>
                </a:solidFill>
                <a:sym typeface="+mn-ea"/>
              </a:rPr>
              <a:t>Integration with Other Systems</a:t>
            </a:r>
            <a:r>
              <a:rPr u="sng" dirty="0">
                <a:solidFill>
                  <a:srgbClr val="FAD6D6"/>
                </a:solidFill>
                <a:sym typeface="+mn-ea"/>
              </a:rPr>
              <a:t>:</a:t>
            </a:r>
            <a:endParaRPr lang="zh-CN" altLang="en-US" u="sng" dirty="0">
              <a:solidFill>
                <a:srgbClr val="FAD6D6"/>
              </a:solidFill>
              <a:sym typeface="+mn-ea"/>
            </a:endParaRPr>
          </a:p>
        </p:txBody>
      </p:sp>
      <p:sp>
        <p:nvSpPr>
          <p:cNvPr id="19" name="矩形 18"/>
          <p:cNvSpPr/>
          <p:nvPr/>
        </p:nvSpPr>
        <p:spPr>
          <a:xfrm>
            <a:off x="8208763" y="6194430"/>
            <a:ext cx="3903264" cy="521970"/>
          </a:xfrm>
          <a:prstGeom prst="rect">
            <a:avLst/>
          </a:prstGeom>
        </p:spPr>
        <p:txBody>
          <a:bodyPr wrap="square">
            <a:spAutoFit/>
          </a:bodyPr>
          <a:lstStyle/>
          <a:p>
            <a:r>
              <a:rPr sz="1400" b="1" dirty="0">
                <a:solidFill>
                  <a:srgbClr val="603813"/>
                </a:solidFill>
              </a:rPr>
              <a:t>Hospital management systems provide security mechanisms to protect patient and staff data.</a:t>
            </a:r>
          </a:p>
        </p:txBody>
      </p:sp>
      <p:sp>
        <p:nvSpPr>
          <p:cNvPr id="20" name="矩形 19"/>
          <p:cNvSpPr/>
          <p:nvPr/>
        </p:nvSpPr>
        <p:spPr>
          <a:xfrm>
            <a:off x="7792734" y="5750802"/>
            <a:ext cx="3095005" cy="368300"/>
          </a:xfrm>
          <a:prstGeom prst="rect">
            <a:avLst/>
          </a:prstGeom>
          <a:noFill/>
        </p:spPr>
        <p:txBody>
          <a:bodyPr wrap="square">
            <a:spAutoFit/>
          </a:bodyPr>
          <a:lstStyle/>
          <a:p>
            <a:pPr algn="r"/>
            <a:r>
              <a:rPr b="1" u="sng" dirty="0">
                <a:solidFill>
                  <a:srgbClr val="FAD6D6"/>
                </a:solidFill>
                <a:sym typeface="+mn-ea"/>
              </a:rPr>
              <a:t>Security and Privacy:</a:t>
            </a:r>
            <a:endParaRPr lang="zh-CN" altLang="en-US" b="1" u="sng" dirty="0">
              <a:solidFill>
                <a:srgbClr val="FAD6D6"/>
              </a:solidFill>
              <a:sym typeface="+mn-ea"/>
            </a:endParaRPr>
          </a:p>
        </p:txBody>
      </p:sp>
      <p:sp>
        <p:nvSpPr>
          <p:cNvPr id="21" name="矩形 20"/>
          <p:cNvSpPr/>
          <p:nvPr/>
        </p:nvSpPr>
        <p:spPr>
          <a:xfrm>
            <a:off x="966045" y="2234506"/>
            <a:ext cx="3095004" cy="1168400"/>
          </a:xfrm>
          <a:prstGeom prst="rect">
            <a:avLst/>
          </a:prstGeom>
        </p:spPr>
        <p:txBody>
          <a:bodyPr wrap="square">
            <a:spAutoFit/>
          </a:bodyPr>
          <a:lstStyle/>
          <a:p>
            <a:pPr algn="l"/>
            <a:r>
              <a:rPr sz="1400" b="1" dirty="0">
                <a:solidFill>
                  <a:srgbClr val="603813"/>
                </a:solidFill>
              </a:rPr>
              <a:t>Patient Administration: These systems enable hospitals to maintain accurate electronic records of patients, including basic information, medical histories, diagnoses, and treatments.</a:t>
            </a:r>
          </a:p>
        </p:txBody>
      </p:sp>
      <p:sp>
        <p:nvSpPr>
          <p:cNvPr id="22" name="矩形 21"/>
          <p:cNvSpPr/>
          <p:nvPr/>
        </p:nvSpPr>
        <p:spPr>
          <a:xfrm>
            <a:off x="975440" y="1943744"/>
            <a:ext cx="3095005" cy="368300"/>
          </a:xfrm>
          <a:prstGeom prst="rect">
            <a:avLst/>
          </a:prstGeom>
          <a:noFill/>
        </p:spPr>
        <p:txBody>
          <a:bodyPr wrap="square">
            <a:spAutoFit/>
          </a:bodyPr>
          <a:lstStyle/>
          <a:p>
            <a:pPr algn="l"/>
            <a:r>
              <a:rPr b="1" u="sng" dirty="0">
                <a:solidFill>
                  <a:srgbClr val="FAD6D6"/>
                </a:solidFill>
                <a:sym typeface="+mn-ea"/>
              </a:rPr>
              <a:t>Patient Administration</a:t>
            </a:r>
            <a:r>
              <a:rPr b="1" dirty="0">
                <a:solidFill>
                  <a:srgbClr val="FAD6D6"/>
                </a:solidFill>
                <a:sym typeface="+mn-ea"/>
              </a:rPr>
              <a:t>:</a:t>
            </a:r>
            <a:endParaRPr lang="zh-CN" altLang="en-US" b="1" dirty="0">
              <a:solidFill>
                <a:srgbClr val="FAD6D6"/>
              </a:solidFill>
              <a:sym typeface="+mn-ea"/>
            </a:endParaRPr>
          </a:p>
        </p:txBody>
      </p:sp>
      <p:sp>
        <p:nvSpPr>
          <p:cNvPr id="23" name="矩形 22"/>
          <p:cNvSpPr/>
          <p:nvPr/>
        </p:nvSpPr>
        <p:spPr>
          <a:xfrm>
            <a:off x="902974" y="3763060"/>
            <a:ext cx="3095004" cy="1168400"/>
          </a:xfrm>
          <a:prstGeom prst="rect">
            <a:avLst/>
          </a:prstGeom>
        </p:spPr>
        <p:txBody>
          <a:bodyPr wrap="square">
            <a:spAutoFit/>
          </a:bodyPr>
          <a:lstStyle/>
          <a:p>
            <a:pPr algn="l"/>
            <a:r>
              <a:rPr sz="1400" b="1" dirty="0">
                <a:solidFill>
                  <a:srgbClr val="603813"/>
                </a:solidFill>
              </a:rPr>
              <a:t>Systems allow for online scheduling of appointments, surgeries, and other medical services. This helps reduce congestion and facilitates resource planning.</a:t>
            </a:r>
          </a:p>
        </p:txBody>
      </p:sp>
      <p:sp>
        <p:nvSpPr>
          <p:cNvPr id="24" name="矩形 23"/>
          <p:cNvSpPr/>
          <p:nvPr/>
        </p:nvSpPr>
        <p:spPr>
          <a:xfrm>
            <a:off x="902973" y="3455826"/>
            <a:ext cx="3095005" cy="368300"/>
          </a:xfrm>
          <a:prstGeom prst="rect">
            <a:avLst/>
          </a:prstGeom>
          <a:noFill/>
        </p:spPr>
        <p:txBody>
          <a:bodyPr wrap="square">
            <a:spAutoFit/>
          </a:bodyPr>
          <a:lstStyle/>
          <a:p>
            <a:pPr algn="l"/>
            <a:r>
              <a:rPr b="1" u="sng" dirty="0">
                <a:solidFill>
                  <a:srgbClr val="FAD6D6"/>
                </a:solidFill>
                <a:sym typeface="+mn-ea"/>
              </a:rPr>
              <a:t>Scheduling and Registration:</a:t>
            </a:r>
            <a:r>
              <a:rPr dirty="0">
                <a:solidFill>
                  <a:srgbClr val="603813"/>
                </a:solidFill>
                <a:sym typeface="+mn-ea"/>
              </a:rPr>
              <a:t> </a:t>
            </a:r>
            <a:endParaRPr lang="zh-CN" altLang="en-US" dirty="0">
              <a:solidFill>
                <a:srgbClr val="603813"/>
              </a:solidFill>
            </a:endParaRPr>
          </a:p>
        </p:txBody>
      </p:sp>
      <p:sp>
        <p:nvSpPr>
          <p:cNvPr id="25" name="矩形 24"/>
          <p:cNvSpPr/>
          <p:nvPr/>
        </p:nvSpPr>
        <p:spPr>
          <a:xfrm>
            <a:off x="852027" y="5588912"/>
            <a:ext cx="3095004" cy="1168400"/>
          </a:xfrm>
          <a:prstGeom prst="rect">
            <a:avLst/>
          </a:prstGeom>
        </p:spPr>
        <p:txBody>
          <a:bodyPr wrap="square">
            <a:spAutoFit/>
          </a:bodyPr>
          <a:lstStyle/>
          <a:p>
            <a:pPr algn="l"/>
            <a:r>
              <a:rPr lang="zh-CN" altLang="en-US" sz="1400" b="1" dirty="0">
                <a:solidFill>
                  <a:srgbClr val="603813"/>
                </a:solidFill>
              </a:rPr>
              <a:t>Systems track medical equipment, medications, and other supplies within the hospital. This enables efficient inventory management and prevents shortages.</a:t>
            </a:r>
          </a:p>
        </p:txBody>
      </p:sp>
      <p:sp>
        <p:nvSpPr>
          <p:cNvPr id="26" name="矩形 25"/>
          <p:cNvSpPr/>
          <p:nvPr/>
        </p:nvSpPr>
        <p:spPr>
          <a:xfrm>
            <a:off x="892313" y="4943752"/>
            <a:ext cx="3095005" cy="645160"/>
          </a:xfrm>
          <a:prstGeom prst="rect">
            <a:avLst/>
          </a:prstGeom>
          <a:noFill/>
        </p:spPr>
        <p:txBody>
          <a:bodyPr wrap="square">
            <a:spAutoFit/>
          </a:bodyPr>
          <a:lstStyle/>
          <a:p>
            <a:pPr algn="l"/>
            <a:r>
              <a:rPr lang="zh-CN" altLang="en-US" b="1" u="sng" dirty="0">
                <a:solidFill>
                  <a:srgbClr val="FAD6D6"/>
                </a:solidFill>
                <a:sym typeface="+mn-ea"/>
              </a:rPr>
              <a:t>Inventory and Supply Management:</a:t>
            </a:r>
            <a:r>
              <a:rPr lang="zh-CN" altLang="en-US" u="sng" dirty="0">
                <a:solidFill>
                  <a:srgbClr val="603813"/>
                </a:solidFill>
                <a:sym typeface="+mn-ea"/>
              </a:rPr>
              <a:t> </a:t>
            </a:r>
            <a:endParaRPr lang="zh-CN" altLang="en-US" u="sng" dirty="0">
              <a:solidFill>
                <a:srgbClr val="603813"/>
              </a:solidFill>
            </a:endParaRPr>
          </a:p>
        </p:txBody>
      </p:sp>
      <p:sp>
        <p:nvSpPr>
          <p:cNvPr id="27" name="椭圆 26"/>
          <p:cNvSpPr/>
          <p:nvPr/>
        </p:nvSpPr>
        <p:spPr>
          <a:xfrm>
            <a:off x="5519045" y="3351581"/>
            <a:ext cx="1314720" cy="1314720"/>
          </a:xfrm>
          <a:prstGeom prst="ellipse">
            <a:avLst/>
          </a:prstGeom>
          <a:solidFill>
            <a:srgbClr val="603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sz="2400" b="1" dirty="0">
                <a:solidFill>
                  <a:srgbClr val="FAD6D6"/>
                </a:solidFill>
              </a:rPr>
              <a:t>HMS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a:bodyPr>
          <a:lstStyle/>
          <a:p>
            <a:r>
              <a:rPr lang="en-US" altLang="zh-CN" sz="5400" b="1">
                <a:sym typeface="+mn-ea"/>
              </a:rPr>
              <a:t>Hospital Management Systems</a:t>
            </a:r>
          </a:p>
        </p:txBody>
      </p:sp>
      <p:sp>
        <p:nvSpPr>
          <p:cNvPr id="3" name="文本占位符 2"/>
          <p:cNvSpPr>
            <a:spLocks noGrp="1"/>
          </p:cNvSpPr>
          <p:nvPr>
            <p:ph type="body" idx="1"/>
          </p:nvPr>
        </p:nvSpPr>
        <p:spPr>
          <a:xfrm>
            <a:off x="1090930" y="4556125"/>
            <a:ext cx="10212705" cy="798195"/>
          </a:xfrm>
        </p:spPr>
        <p:txBody>
          <a:bodyPr>
            <a:noAutofit/>
          </a:bodyPr>
          <a:lstStyle/>
          <a:p>
            <a:pPr algn="just"/>
            <a:r>
              <a:rPr lang="sr-Latn-RS" altLang="en-US" sz="1800" b="1" dirty="0" err="1"/>
              <a:t>Hospital</a:t>
            </a:r>
            <a:r>
              <a:rPr lang="sr-Latn-RS" altLang="en-US" sz="1800" b="1" dirty="0"/>
              <a:t> Management</a:t>
            </a:r>
            <a:r>
              <a:rPr lang="en-US" altLang="zh-CN" sz="1800" b="1" dirty="0"/>
              <a:t> systems play a crucial role in optimizing hospital operations, providing efficient management, improved coordination, and quality healthcare delivery. Their utilization helps hospitals provide better services to patients and enhance the overall healthcare experience.</a:t>
            </a:r>
          </a:p>
        </p:txBody>
      </p:sp>
      <p:pic>
        <p:nvPicPr>
          <p:cNvPr id="4" name="Picture 3" descr="HIE-Graphic"/>
          <p:cNvPicPr>
            <a:picLocks noChangeAspect="1"/>
          </p:cNvPicPr>
          <p:nvPr/>
        </p:nvPicPr>
        <p:blipFill>
          <a:blip r:embed="rId2" cstate="print"/>
          <a:stretch>
            <a:fillRect/>
          </a:stretch>
        </p:blipFill>
        <p:spPr>
          <a:xfrm>
            <a:off x="4432935" y="664210"/>
            <a:ext cx="2717800" cy="254254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a:bodyPr>
          <a:lstStyle/>
          <a:p>
            <a:r>
              <a:rPr lang="en-US" altLang="zh-CN" sz="5400" b="1">
                <a:sym typeface="+mn-ea"/>
              </a:rPr>
              <a:t>Electronic Health Records</a:t>
            </a:r>
          </a:p>
        </p:txBody>
      </p:sp>
      <p:sp>
        <p:nvSpPr>
          <p:cNvPr id="3" name="文本占位符 2"/>
          <p:cNvSpPr>
            <a:spLocks noGrp="1"/>
          </p:cNvSpPr>
          <p:nvPr>
            <p:ph type="body" idx="1"/>
          </p:nvPr>
        </p:nvSpPr>
        <p:spPr>
          <a:xfrm>
            <a:off x="1151890" y="4485005"/>
            <a:ext cx="10212705" cy="798195"/>
          </a:xfrm>
        </p:spPr>
        <p:txBody>
          <a:bodyPr>
            <a:noAutofit/>
          </a:bodyPr>
          <a:lstStyle/>
          <a:p>
            <a:pPr algn="just"/>
            <a:r>
              <a:rPr sz="1800" dirty="0"/>
              <a:t>Electronic health records represent digital versions of traditional paper-based health records and documentation. These records store all relevant medical data, diagnostic information, and patients' medical history in electronic format. Here are several key characteristics and functions of electronic health records</a:t>
            </a:r>
            <a:r>
              <a:rPr lang="sr-Latn-RS" sz="1800" dirty="0"/>
              <a:t>.</a:t>
            </a:r>
            <a:endParaRPr sz="1800" dirty="0"/>
          </a:p>
        </p:txBody>
      </p:sp>
      <p:pic>
        <p:nvPicPr>
          <p:cNvPr id="4" name="Picture 3" descr="HIE-Graphic"/>
          <p:cNvPicPr>
            <a:picLocks noChangeAspect="1"/>
          </p:cNvPicPr>
          <p:nvPr/>
        </p:nvPicPr>
        <p:blipFill>
          <a:blip r:embed="rId2" cstate="print"/>
          <a:stretch>
            <a:fillRect/>
          </a:stretch>
        </p:blipFill>
        <p:spPr>
          <a:xfrm>
            <a:off x="4432935" y="664210"/>
            <a:ext cx="2717800" cy="254254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79475" y="1136015"/>
            <a:ext cx="10515600" cy="1325563"/>
          </a:xfrm>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sym typeface="+mn-ea"/>
              </a:rPr>
              <a:t>Electronic Health Records</a:t>
            </a:r>
          </a:p>
        </p:txBody>
      </p:sp>
      <p:grpSp>
        <p:nvGrpSpPr>
          <p:cNvPr id="3" name="组合 2"/>
          <p:cNvGrpSpPr/>
          <p:nvPr/>
        </p:nvGrpSpPr>
        <p:grpSpPr>
          <a:xfrm>
            <a:off x="685800" y="3375025"/>
            <a:ext cx="11029950" cy="107950"/>
            <a:chOff x="839788" y="3375293"/>
            <a:chExt cx="10512425" cy="108000"/>
          </a:xfrm>
        </p:grpSpPr>
        <p:cxnSp>
          <p:nvCxnSpPr>
            <p:cNvPr id="5" name="直接连接符 4"/>
            <p:cNvCxnSpPr/>
            <p:nvPr/>
          </p:nvCxnSpPr>
          <p:spPr>
            <a:xfrm>
              <a:off x="839788" y="3429000"/>
              <a:ext cx="10512425" cy="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nvSpPr>
          <p:spPr>
            <a:xfrm>
              <a:off x="1664934"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 name="椭圆 6"/>
            <p:cNvSpPr>
              <a:spLocks noChangeAspect="1"/>
            </p:cNvSpPr>
            <p:nvPr/>
          </p:nvSpPr>
          <p:spPr>
            <a:xfrm>
              <a:off x="3822013"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8" name="椭圆 7"/>
            <p:cNvSpPr>
              <a:spLocks noChangeAspect="1"/>
            </p:cNvSpPr>
            <p:nvPr/>
          </p:nvSpPr>
          <p:spPr>
            <a:xfrm>
              <a:off x="5981382"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9" name="椭圆 8"/>
            <p:cNvSpPr>
              <a:spLocks noChangeAspect="1"/>
            </p:cNvSpPr>
            <p:nvPr/>
          </p:nvSpPr>
          <p:spPr>
            <a:xfrm>
              <a:off x="813388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0" name="椭圆 9"/>
            <p:cNvSpPr>
              <a:spLocks noChangeAspect="1"/>
            </p:cNvSpPr>
            <p:nvPr/>
          </p:nvSpPr>
          <p:spPr>
            <a:xfrm>
              <a:off x="1043806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grpSp>
      <p:sp>
        <p:nvSpPr>
          <p:cNvPr id="11" name="椭圆 10"/>
          <p:cNvSpPr/>
          <p:nvPr/>
        </p:nvSpPr>
        <p:spPr>
          <a:xfrm>
            <a:off x="2139754" y="297180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2" name="椭圆 11"/>
          <p:cNvSpPr/>
          <p:nvPr/>
        </p:nvSpPr>
        <p:spPr>
          <a:xfrm>
            <a:off x="4568613"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3" name="椭圆 12"/>
          <p:cNvSpPr/>
          <p:nvPr/>
        </p:nvSpPr>
        <p:spPr>
          <a:xfrm>
            <a:off x="6725692" y="297180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4" name="椭圆 13"/>
          <p:cNvSpPr/>
          <p:nvPr/>
        </p:nvSpPr>
        <p:spPr>
          <a:xfrm>
            <a:off x="9219956"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20" name="矩形 19"/>
          <p:cNvSpPr/>
          <p:nvPr/>
        </p:nvSpPr>
        <p:spPr>
          <a:xfrm>
            <a:off x="685800" y="4565015"/>
            <a:ext cx="2885440" cy="1383665"/>
          </a:xfrm>
          <a:prstGeom prst="rect">
            <a:avLst/>
          </a:prstGeom>
        </p:spPr>
        <p:txBody>
          <a:bodyPr wrap="square">
            <a:spAutoFit/>
          </a:bodyPr>
          <a:lstStyle/>
          <a:p>
            <a:pPr algn="just"/>
            <a:r>
              <a:rPr lang="zh-CN" altLang="en-US" sz="1400" b="1" dirty="0">
                <a:solidFill>
                  <a:srgbClr val="603813"/>
                </a:solidFill>
              </a:rPr>
              <a:t>Electronic health records enable centralized storage of all patient-related medical information. This facilitates access to relevant data for healthcare professionals, regardless of the patient's current location.</a:t>
            </a:r>
          </a:p>
        </p:txBody>
      </p:sp>
      <p:sp>
        <p:nvSpPr>
          <p:cNvPr id="21" name="矩形 20"/>
          <p:cNvSpPr/>
          <p:nvPr/>
        </p:nvSpPr>
        <p:spPr>
          <a:xfrm>
            <a:off x="1004188" y="4137236"/>
            <a:ext cx="2193290" cy="337185"/>
          </a:xfrm>
          <a:prstGeom prst="rect">
            <a:avLst/>
          </a:prstGeom>
        </p:spPr>
        <p:txBody>
          <a:bodyPr wrap="none">
            <a:spAutoFit/>
          </a:bodyPr>
          <a:lstStyle/>
          <a:p>
            <a:pPr algn="l"/>
            <a:r>
              <a:rPr lang="en-US" altLang="zh-CN" sz="1600" b="1" u="sng" dirty="0">
                <a:solidFill>
                  <a:srgbClr val="FAD6D6"/>
                </a:solidFill>
                <a:latin typeface="Calibri Light" panose="020F0302020204030204"/>
              </a:rPr>
              <a:t>Centralized Data Storage</a:t>
            </a:r>
          </a:p>
        </p:txBody>
      </p:sp>
      <p:sp>
        <p:nvSpPr>
          <p:cNvPr id="22" name="矩形 21"/>
          <p:cNvSpPr/>
          <p:nvPr/>
        </p:nvSpPr>
        <p:spPr>
          <a:xfrm>
            <a:off x="3856990" y="4534535"/>
            <a:ext cx="2336165" cy="1599565"/>
          </a:xfrm>
          <a:prstGeom prst="rect">
            <a:avLst/>
          </a:prstGeom>
        </p:spPr>
        <p:txBody>
          <a:bodyPr wrap="square">
            <a:spAutoFit/>
          </a:bodyPr>
          <a:lstStyle/>
          <a:p>
            <a:pPr algn="just"/>
            <a:r>
              <a:rPr lang="zh-CN" altLang="en-US" sz="1400" b="1" dirty="0">
                <a:solidFill>
                  <a:srgbClr val="603813"/>
                </a:solidFill>
              </a:rPr>
              <a:t>Healthcare providers can rapidly access patient data, diagnoses, treatments, laboratory results, and other pertinent information. This aids in making informed decisions about treatment.</a:t>
            </a:r>
          </a:p>
        </p:txBody>
      </p:sp>
      <p:sp>
        <p:nvSpPr>
          <p:cNvPr id="24" name="矩形 23"/>
          <p:cNvSpPr/>
          <p:nvPr/>
        </p:nvSpPr>
        <p:spPr>
          <a:xfrm>
            <a:off x="6720205" y="4565015"/>
            <a:ext cx="2467610" cy="1383665"/>
          </a:xfrm>
          <a:prstGeom prst="rect">
            <a:avLst/>
          </a:prstGeom>
        </p:spPr>
        <p:txBody>
          <a:bodyPr wrap="square">
            <a:spAutoFit/>
          </a:bodyPr>
          <a:lstStyle/>
          <a:p>
            <a:pPr algn="just"/>
            <a:r>
              <a:rPr lang="zh-CN" altLang="en-US" sz="1400" b="1" dirty="0">
                <a:solidFill>
                  <a:srgbClr val="603813"/>
                </a:solidFill>
              </a:rPr>
              <a:t>Electronic health records decrease the risk of duplicating medical tests and procedures since data is easily accessible to all authorized healthcare providers.</a:t>
            </a:r>
          </a:p>
        </p:txBody>
      </p:sp>
      <p:sp>
        <p:nvSpPr>
          <p:cNvPr id="26" name="矩形 25"/>
          <p:cNvSpPr/>
          <p:nvPr/>
        </p:nvSpPr>
        <p:spPr>
          <a:xfrm>
            <a:off x="9396983" y="4534535"/>
            <a:ext cx="2334260" cy="1383665"/>
          </a:xfrm>
          <a:prstGeom prst="rect">
            <a:avLst/>
          </a:prstGeom>
        </p:spPr>
        <p:txBody>
          <a:bodyPr wrap="square">
            <a:spAutoFit/>
          </a:bodyPr>
          <a:lstStyle/>
          <a:p>
            <a:pPr algn="just"/>
            <a:r>
              <a:rPr lang="zh-CN" altLang="en-US" sz="1400" b="1" dirty="0">
                <a:solidFill>
                  <a:srgbClr val="603813"/>
                </a:solidFill>
              </a:rPr>
              <a:t>Health teams can readily share patient information and collaborate on diagnoses and treatments. This improves care coordination and continuity.</a:t>
            </a:r>
          </a:p>
        </p:txBody>
      </p:sp>
      <p:sp>
        <p:nvSpPr>
          <p:cNvPr id="28" name="矩形 20"/>
          <p:cNvSpPr/>
          <p:nvPr/>
        </p:nvSpPr>
        <p:spPr>
          <a:xfrm>
            <a:off x="3775963" y="4137236"/>
            <a:ext cx="2476500" cy="337185"/>
          </a:xfrm>
          <a:prstGeom prst="rect">
            <a:avLst/>
          </a:prstGeom>
        </p:spPr>
        <p:txBody>
          <a:bodyPr wrap="none">
            <a:spAutoFit/>
          </a:bodyPr>
          <a:lstStyle/>
          <a:p>
            <a:pPr algn="l"/>
            <a:r>
              <a:rPr lang="en-US" altLang="zh-CN" sz="1600" b="1" u="sng" dirty="0">
                <a:solidFill>
                  <a:srgbClr val="FAD6D6"/>
                </a:solidFill>
                <a:latin typeface="Calibri Light" panose="020F0302020204030204"/>
              </a:rPr>
              <a:t>Quick Access to Information</a:t>
            </a:r>
          </a:p>
        </p:txBody>
      </p:sp>
      <p:sp>
        <p:nvSpPr>
          <p:cNvPr id="29" name="矩形 20"/>
          <p:cNvSpPr/>
          <p:nvPr/>
        </p:nvSpPr>
        <p:spPr>
          <a:xfrm>
            <a:off x="9246488" y="4093869"/>
            <a:ext cx="2662588" cy="338554"/>
          </a:xfrm>
          <a:prstGeom prst="rect">
            <a:avLst/>
          </a:prstGeom>
        </p:spPr>
        <p:txBody>
          <a:bodyPr wrap="none">
            <a:spAutoFit/>
          </a:bodyPr>
          <a:lstStyle/>
          <a:p>
            <a:pPr algn="l"/>
            <a:r>
              <a:rPr lang="zh-CN" altLang="en-US" sz="1600" b="1" u="sng" dirty="0">
                <a:solidFill>
                  <a:srgbClr val="FAD6D6"/>
                </a:solidFill>
                <a:sym typeface="+mn-ea"/>
              </a:rPr>
              <a:t>Enhanced Care Coordination:</a:t>
            </a:r>
            <a:endParaRPr lang="zh-CN" altLang="en-US" sz="1600" b="1" u="sng" dirty="0">
              <a:solidFill>
                <a:srgbClr val="FAD6D6"/>
              </a:solidFill>
              <a:latin typeface="Calibri Light" panose="020F0302020204030204"/>
              <a:sym typeface="+mn-ea"/>
            </a:endParaRPr>
          </a:p>
        </p:txBody>
      </p:sp>
      <p:sp>
        <p:nvSpPr>
          <p:cNvPr id="30" name="矩形 20"/>
          <p:cNvSpPr/>
          <p:nvPr/>
        </p:nvSpPr>
        <p:spPr>
          <a:xfrm>
            <a:off x="6726173" y="4137236"/>
            <a:ext cx="2205355" cy="337185"/>
          </a:xfrm>
          <a:prstGeom prst="rect">
            <a:avLst/>
          </a:prstGeom>
        </p:spPr>
        <p:txBody>
          <a:bodyPr wrap="none">
            <a:spAutoFit/>
          </a:bodyPr>
          <a:lstStyle/>
          <a:p>
            <a:pPr algn="l"/>
            <a:r>
              <a:rPr lang="en-US" altLang="zh-CN" sz="1600" b="1" u="sng" dirty="0">
                <a:solidFill>
                  <a:srgbClr val="FAD6D6"/>
                </a:solidFill>
                <a:latin typeface="Calibri Light" panose="020F0302020204030204"/>
              </a:rPr>
              <a:t>Reduction of Duplication</a:t>
            </a:r>
          </a:p>
        </p:txBody>
      </p:sp>
      <p:pic>
        <p:nvPicPr>
          <p:cNvPr id="31" name="Picture 30" descr="HC-Medical-Records-Digital-removebg-preview"/>
          <p:cNvPicPr>
            <a:picLocks noChangeAspect="1"/>
          </p:cNvPicPr>
          <p:nvPr/>
        </p:nvPicPr>
        <p:blipFill>
          <a:blip r:embed="rId2" cstate="print"/>
          <a:srcRect l="3159" t="51577" r="74408"/>
          <a:stretch>
            <a:fillRect/>
          </a:stretch>
        </p:blipFill>
        <p:spPr>
          <a:xfrm>
            <a:off x="2152650" y="2914015"/>
            <a:ext cx="901700" cy="972185"/>
          </a:xfrm>
          <a:prstGeom prst="rect">
            <a:avLst/>
          </a:prstGeom>
        </p:spPr>
      </p:pic>
      <p:pic>
        <p:nvPicPr>
          <p:cNvPr id="32" name="Picture 31" descr="HC-Medical-Records-Digital-removebg-preview"/>
          <p:cNvPicPr>
            <a:picLocks noChangeAspect="1"/>
          </p:cNvPicPr>
          <p:nvPr/>
        </p:nvPicPr>
        <p:blipFill>
          <a:blip r:embed="rId2" cstate="print"/>
          <a:srcRect l="51957" t="5420" r="28317" b="52181"/>
          <a:stretch>
            <a:fillRect/>
          </a:stretch>
        </p:blipFill>
        <p:spPr>
          <a:xfrm>
            <a:off x="4594225" y="2896870"/>
            <a:ext cx="862965" cy="925830"/>
          </a:xfrm>
          <a:prstGeom prst="rect">
            <a:avLst/>
          </a:prstGeom>
        </p:spPr>
      </p:pic>
      <p:pic>
        <p:nvPicPr>
          <p:cNvPr id="33" name="Picture 32" descr="HC-Medical-Records-Digital-removebg-preview"/>
          <p:cNvPicPr>
            <a:picLocks noChangeAspect="1"/>
          </p:cNvPicPr>
          <p:nvPr/>
        </p:nvPicPr>
        <p:blipFill>
          <a:blip r:embed="rId2" cstate="print"/>
          <a:srcRect l="26657" t="54599" r="51513" b="4835"/>
          <a:stretch>
            <a:fillRect/>
          </a:stretch>
        </p:blipFill>
        <p:spPr>
          <a:xfrm>
            <a:off x="6710045" y="2977515"/>
            <a:ext cx="910590" cy="845185"/>
          </a:xfrm>
          <a:prstGeom prst="rect">
            <a:avLst/>
          </a:prstGeom>
        </p:spPr>
      </p:pic>
      <p:pic>
        <p:nvPicPr>
          <p:cNvPr id="34" name="Picture 33" descr="HC-Medical-Records-Digital-removebg-preview"/>
          <p:cNvPicPr>
            <a:picLocks noChangeAspect="1"/>
          </p:cNvPicPr>
          <p:nvPr/>
        </p:nvPicPr>
        <p:blipFill>
          <a:blip r:embed="rId2" cstate="print"/>
          <a:srcRect l="26808" t="4514" r="51664" b="52786"/>
          <a:stretch>
            <a:fillRect/>
          </a:stretch>
        </p:blipFill>
        <p:spPr>
          <a:xfrm>
            <a:off x="9220200" y="3052445"/>
            <a:ext cx="842010" cy="83375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42975" y="1225550"/>
            <a:ext cx="10515600" cy="1325563"/>
          </a:xfrm>
        </p:spPr>
        <p:txBody>
          <a:bodyPr/>
          <a:lstStyle/>
          <a:p>
            <a:pPr algn="ctr"/>
            <a:r>
              <a:rPr lang="en-US" altLang="zh-CN" b="1">
                <a:ln w="6600">
                  <a:solidFill>
                    <a:schemeClr val="accent2"/>
                  </a:solidFill>
                  <a:prstDash val="solid"/>
                </a:ln>
                <a:solidFill>
                  <a:srgbClr val="FAD6D6"/>
                </a:solidFill>
                <a:effectLst>
                  <a:outerShdw dist="38100" dir="2700000" algn="tl" rotWithShape="0">
                    <a:schemeClr val="accent2"/>
                  </a:outerShdw>
                </a:effectLst>
                <a:sym typeface="+mn-ea"/>
              </a:rPr>
              <a:t>Electronic Health Records</a:t>
            </a:r>
            <a:endParaRPr lang="en-US" altLang="zh-CN" b="1" dirty="0">
              <a:ln w="6600">
                <a:solidFill>
                  <a:schemeClr val="accent2"/>
                </a:solidFill>
                <a:prstDash val="solid"/>
              </a:ln>
              <a:solidFill>
                <a:srgbClr val="FAD6D6"/>
              </a:solidFill>
              <a:effectLst>
                <a:outerShdw dist="38100" dir="2700000" algn="tl" rotWithShape="0">
                  <a:schemeClr val="accent2"/>
                </a:outerShdw>
              </a:effectLst>
              <a:sym typeface="+mn-ea"/>
            </a:endParaRPr>
          </a:p>
        </p:txBody>
      </p:sp>
      <p:grpSp>
        <p:nvGrpSpPr>
          <p:cNvPr id="3" name="组合 2"/>
          <p:cNvGrpSpPr/>
          <p:nvPr/>
        </p:nvGrpSpPr>
        <p:grpSpPr>
          <a:xfrm>
            <a:off x="685800" y="3375025"/>
            <a:ext cx="11029950" cy="107950"/>
            <a:chOff x="839788" y="3375293"/>
            <a:chExt cx="10512425" cy="108000"/>
          </a:xfrm>
        </p:grpSpPr>
        <p:cxnSp>
          <p:nvCxnSpPr>
            <p:cNvPr id="5" name="直接连接符 4"/>
            <p:cNvCxnSpPr/>
            <p:nvPr/>
          </p:nvCxnSpPr>
          <p:spPr>
            <a:xfrm>
              <a:off x="839788" y="3429000"/>
              <a:ext cx="10512425" cy="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nvSpPr>
          <p:spPr>
            <a:xfrm>
              <a:off x="1664934"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 name="椭圆 6"/>
            <p:cNvSpPr>
              <a:spLocks noChangeAspect="1"/>
            </p:cNvSpPr>
            <p:nvPr/>
          </p:nvSpPr>
          <p:spPr>
            <a:xfrm>
              <a:off x="3822013"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8" name="椭圆 7"/>
            <p:cNvSpPr>
              <a:spLocks noChangeAspect="1"/>
            </p:cNvSpPr>
            <p:nvPr/>
          </p:nvSpPr>
          <p:spPr>
            <a:xfrm>
              <a:off x="5981382"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9" name="椭圆 8"/>
            <p:cNvSpPr>
              <a:spLocks noChangeAspect="1"/>
            </p:cNvSpPr>
            <p:nvPr/>
          </p:nvSpPr>
          <p:spPr>
            <a:xfrm>
              <a:off x="813388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0" name="椭圆 9"/>
            <p:cNvSpPr>
              <a:spLocks noChangeAspect="1"/>
            </p:cNvSpPr>
            <p:nvPr/>
          </p:nvSpPr>
          <p:spPr>
            <a:xfrm>
              <a:off x="1043806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grpSp>
      <p:sp>
        <p:nvSpPr>
          <p:cNvPr id="11" name="椭圆 10"/>
          <p:cNvSpPr/>
          <p:nvPr/>
        </p:nvSpPr>
        <p:spPr>
          <a:xfrm>
            <a:off x="2139754" y="297180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2" name="椭圆 11"/>
          <p:cNvSpPr/>
          <p:nvPr/>
        </p:nvSpPr>
        <p:spPr>
          <a:xfrm>
            <a:off x="4568613"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3" name="椭圆 12"/>
          <p:cNvSpPr/>
          <p:nvPr/>
        </p:nvSpPr>
        <p:spPr>
          <a:xfrm>
            <a:off x="6725692" y="297180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4" name="椭圆 13"/>
          <p:cNvSpPr/>
          <p:nvPr/>
        </p:nvSpPr>
        <p:spPr>
          <a:xfrm>
            <a:off x="9219956"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20" name="矩形 19"/>
          <p:cNvSpPr/>
          <p:nvPr/>
        </p:nvSpPr>
        <p:spPr>
          <a:xfrm>
            <a:off x="1100455" y="4693285"/>
            <a:ext cx="3006725" cy="953135"/>
          </a:xfrm>
          <a:prstGeom prst="rect">
            <a:avLst/>
          </a:prstGeom>
        </p:spPr>
        <p:txBody>
          <a:bodyPr wrap="square">
            <a:spAutoFit/>
          </a:bodyPr>
          <a:lstStyle/>
          <a:p>
            <a:pPr algn="just"/>
            <a:r>
              <a:rPr lang="zh-CN" altLang="en-US" sz="1400" b="1" dirty="0">
                <a:solidFill>
                  <a:srgbClr val="603813"/>
                </a:solidFill>
              </a:rPr>
              <a:t>Electronic health records incorporate data protection mechanisms to ensure the security and privacy of sensitive information.</a:t>
            </a:r>
          </a:p>
        </p:txBody>
      </p:sp>
      <p:sp>
        <p:nvSpPr>
          <p:cNvPr id="21" name="矩形 20"/>
          <p:cNvSpPr/>
          <p:nvPr/>
        </p:nvSpPr>
        <p:spPr>
          <a:xfrm>
            <a:off x="1447409" y="4262462"/>
            <a:ext cx="1901674" cy="338554"/>
          </a:xfrm>
          <a:prstGeom prst="rect">
            <a:avLst/>
          </a:prstGeom>
        </p:spPr>
        <p:txBody>
          <a:bodyPr wrap="none">
            <a:spAutoFit/>
          </a:bodyPr>
          <a:lstStyle/>
          <a:p>
            <a:pPr algn="ctr"/>
            <a:r>
              <a:rPr lang="zh-CN" altLang="en-US" sz="1600" b="1" u="sng" dirty="0">
                <a:solidFill>
                  <a:srgbClr val="FAD6D6"/>
                </a:solidFill>
                <a:sym typeface="+mn-ea"/>
              </a:rPr>
              <a:t>Security and Privacy</a:t>
            </a:r>
            <a:endParaRPr lang="zh-CN" altLang="en-US" sz="1600" b="1" u="sng" dirty="0">
              <a:solidFill>
                <a:srgbClr val="FAD6D6"/>
              </a:solidFill>
              <a:latin typeface="Calibri Light" panose="020F0302020204030204"/>
              <a:sym typeface="+mn-ea"/>
            </a:endParaRPr>
          </a:p>
        </p:txBody>
      </p:sp>
      <p:sp>
        <p:nvSpPr>
          <p:cNvPr id="22" name="矩形 21"/>
          <p:cNvSpPr/>
          <p:nvPr/>
        </p:nvSpPr>
        <p:spPr>
          <a:xfrm>
            <a:off x="4928235" y="4585970"/>
            <a:ext cx="2336165" cy="1168400"/>
          </a:xfrm>
          <a:prstGeom prst="rect">
            <a:avLst/>
          </a:prstGeom>
        </p:spPr>
        <p:txBody>
          <a:bodyPr wrap="square">
            <a:spAutoFit/>
          </a:bodyPr>
          <a:lstStyle/>
          <a:p>
            <a:pPr algn="just"/>
            <a:r>
              <a:rPr lang="zh-CN" altLang="en-US" sz="1400" b="1" dirty="0">
                <a:solidFill>
                  <a:srgbClr val="603813"/>
                </a:solidFill>
              </a:rPr>
              <a:t>Electronic records allow for the analysis of large datasets to uncover health trends, epidemiological patterns, and treatment efficacy.</a:t>
            </a:r>
          </a:p>
        </p:txBody>
      </p:sp>
      <p:sp>
        <p:nvSpPr>
          <p:cNvPr id="24" name="矩形 23"/>
          <p:cNvSpPr/>
          <p:nvPr/>
        </p:nvSpPr>
        <p:spPr>
          <a:xfrm>
            <a:off x="8329930" y="4585970"/>
            <a:ext cx="2621915" cy="1168400"/>
          </a:xfrm>
          <a:prstGeom prst="rect">
            <a:avLst/>
          </a:prstGeom>
        </p:spPr>
        <p:txBody>
          <a:bodyPr wrap="square">
            <a:spAutoFit/>
          </a:bodyPr>
          <a:lstStyle/>
          <a:p>
            <a:pPr algn="just"/>
            <a:r>
              <a:rPr lang="zh-CN" altLang="en-US" sz="1400" b="1" dirty="0">
                <a:solidFill>
                  <a:srgbClr val="603813"/>
                </a:solidFill>
              </a:rPr>
              <a:t>Patients and healthcare providers can access electronic health records via the internet, enabling remote consultations and patient monitoring.</a:t>
            </a:r>
          </a:p>
        </p:txBody>
      </p:sp>
      <p:sp>
        <p:nvSpPr>
          <p:cNvPr id="28" name="矩形 20"/>
          <p:cNvSpPr/>
          <p:nvPr/>
        </p:nvSpPr>
        <p:spPr>
          <a:xfrm>
            <a:off x="4955929" y="4207534"/>
            <a:ext cx="2249170" cy="337185"/>
          </a:xfrm>
          <a:prstGeom prst="rect">
            <a:avLst/>
          </a:prstGeom>
        </p:spPr>
        <p:txBody>
          <a:bodyPr wrap="none">
            <a:spAutoFit/>
          </a:bodyPr>
          <a:lstStyle/>
          <a:p>
            <a:pPr algn="l"/>
            <a:r>
              <a:rPr lang="zh-CN" altLang="en-US" sz="1600" b="1" dirty="0">
                <a:solidFill>
                  <a:srgbClr val="FAD6D6"/>
                </a:solidFill>
                <a:sym typeface="+mn-ea"/>
              </a:rPr>
              <a:t> </a:t>
            </a:r>
            <a:r>
              <a:rPr lang="zh-CN" altLang="en-US" sz="1600" b="1" u="sng" dirty="0">
                <a:solidFill>
                  <a:srgbClr val="FAD6D6"/>
                </a:solidFill>
                <a:sym typeface="+mn-ea"/>
              </a:rPr>
              <a:t>Data Analysis Capability</a:t>
            </a:r>
            <a:endParaRPr lang="zh-CN" altLang="en-US" sz="1600" b="1" u="sng" dirty="0">
              <a:solidFill>
                <a:srgbClr val="FAD6D6"/>
              </a:solidFill>
              <a:latin typeface="Calibri Light" panose="020F0302020204030204"/>
              <a:sym typeface="+mn-ea"/>
            </a:endParaRPr>
          </a:p>
        </p:txBody>
      </p:sp>
      <p:sp>
        <p:nvSpPr>
          <p:cNvPr id="30" name="矩形 20"/>
          <p:cNvSpPr/>
          <p:nvPr/>
        </p:nvSpPr>
        <p:spPr>
          <a:xfrm>
            <a:off x="8918574" y="4137709"/>
            <a:ext cx="1444625" cy="337185"/>
          </a:xfrm>
          <a:prstGeom prst="rect">
            <a:avLst/>
          </a:prstGeom>
        </p:spPr>
        <p:txBody>
          <a:bodyPr wrap="none">
            <a:spAutoFit/>
          </a:bodyPr>
          <a:lstStyle/>
          <a:p>
            <a:pPr algn="ctr"/>
            <a:r>
              <a:rPr lang="zh-CN" altLang="en-US" sz="1600" b="1" u="sng" dirty="0">
                <a:solidFill>
                  <a:srgbClr val="FAD6D6"/>
                </a:solidFill>
                <a:sym typeface="+mn-ea"/>
              </a:rPr>
              <a:t>Remote Access</a:t>
            </a:r>
            <a:endParaRPr lang="zh-CN" altLang="en-US" sz="1600" b="1" u="sng" dirty="0">
              <a:solidFill>
                <a:srgbClr val="FAD6D6"/>
              </a:solidFill>
              <a:latin typeface="Calibri Light" panose="020F0302020204030204"/>
              <a:sym typeface="+mn-ea"/>
            </a:endParaRPr>
          </a:p>
        </p:txBody>
      </p:sp>
      <p:pic>
        <p:nvPicPr>
          <p:cNvPr id="15" name="Picture 14" descr="HC-Medical-Records-Digital-removebg-preview"/>
          <p:cNvPicPr>
            <a:picLocks noChangeAspect="1"/>
          </p:cNvPicPr>
          <p:nvPr/>
        </p:nvPicPr>
        <p:blipFill>
          <a:blip r:embed="rId2" cstate="print"/>
          <a:srcRect l="3159" t="51577" r="74408"/>
          <a:stretch>
            <a:fillRect/>
          </a:stretch>
        </p:blipFill>
        <p:spPr>
          <a:xfrm>
            <a:off x="2152650" y="2914015"/>
            <a:ext cx="901700" cy="972185"/>
          </a:xfrm>
          <a:prstGeom prst="rect">
            <a:avLst/>
          </a:prstGeom>
        </p:spPr>
      </p:pic>
      <p:pic>
        <p:nvPicPr>
          <p:cNvPr id="16" name="Picture 15" descr="HC-Medical-Records-Digital-removebg-preview"/>
          <p:cNvPicPr>
            <a:picLocks noChangeAspect="1"/>
          </p:cNvPicPr>
          <p:nvPr/>
        </p:nvPicPr>
        <p:blipFill>
          <a:blip r:embed="rId2" cstate="print"/>
          <a:srcRect l="26657" t="54599" r="51513" b="4835"/>
          <a:stretch>
            <a:fillRect/>
          </a:stretch>
        </p:blipFill>
        <p:spPr>
          <a:xfrm>
            <a:off x="6710045" y="2977515"/>
            <a:ext cx="910590" cy="845185"/>
          </a:xfrm>
          <a:prstGeom prst="rect">
            <a:avLst/>
          </a:prstGeom>
        </p:spPr>
      </p:pic>
      <p:pic>
        <p:nvPicPr>
          <p:cNvPr id="17" name="Picture 16" descr="HC-Medical-Records-Digital-removebg-preview"/>
          <p:cNvPicPr>
            <a:picLocks noChangeAspect="1"/>
          </p:cNvPicPr>
          <p:nvPr/>
        </p:nvPicPr>
        <p:blipFill>
          <a:blip r:embed="rId2" cstate="print"/>
          <a:srcRect l="51957" t="5420" r="28317" b="52181"/>
          <a:stretch>
            <a:fillRect/>
          </a:stretch>
        </p:blipFill>
        <p:spPr>
          <a:xfrm>
            <a:off x="4594225" y="2896870"/>
            <a:ext cx="862965" cy="925830"/>
          </a:xfrm>
          <a:prstGeom prst="rect">
            <a:avLst/>
          </a:prstGeom>
        </p:spPr>
      </p:pic>
      <p:pic>
        <p:nvPicPr>
          <p:cNvPr id="18" name="Picture 17" descr="HC-Medical-Records-Digital-removebg-preview"/>
          <p:cNvPicPr>
            <a:picLocks noChangeAspect="1"/>
          </p:cNvPicPr>
          <p:nvPr/>
        </p:nvPicPr>
        <p:blipFill>
          <a:blip r:embed="rId2" cstate="print"/>
          <a:srcRect l="26808" t="4514" r="51664" b="52786"/>
          <a:stretch>
            <a:fillRect/>
          </a:stretch>
        </p:blipFill>
        <p:spPr>
          <a:xfrm>
            <a:off x="9220200" y="3052445"/>
            <a:ext cx="842010" cy="83375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517900"/>
            <a:ext cx="10955020" cy="1065530"/>
          </a:xfrm>
        </p:spPr>
        <p:txBody>
          <a:bodyPr>
            <a:normAutofit fontScale="90000"/>
          </a:bodyPr>
          <a:lstStyle/>
          <a:p>
            <a:r>
              <a:rPr lang="sr-Latn-RS" altLang="en-US" b="1" dirty="0"/>
              <a:t>Introduction to Health Information Systems</a:t>
            </a:r>
          </a:p>
        </p:txBody>
      </p:sp>
      <p:sp>
        <p:nvSpPr>
          <p:cNvPr id="3" name="文本占位符 2"/>
          <p:cNvSpPr>
            <a:spLocks noGrp="1"/>
          </p:cNvSpPr>
          <p:nvPr>
            <p:ph type="body" idx="1"/>
          </p:nvPr>
        </p:nvSpPr>
        <p:spPr>
          <a:xfrm>
            <a:off x="917575" y="4583430"/>
            <a:ext cx="10356850" cy="798195"/>
          </a:xfrm>
        </p:spPr>
        <p:txBody>
          <a:bodyPr>
            <a:noAutofit/>
          </a:bodyPr>
          <a:lstStyle/>
          <a:p>
            <a:pPr algn="just"/>
            <a:r>
              <a:rPr lang="en-US" altLang="zh-CN" sz="1800" b="1" dirty="0"/>
              <a:t>Healthcare has undergone a significant transformation in the digital age, largely driven by advancements in technology. One of the most impactful developments in this transformation is the emergence and integration of Health Information Systems (HIS) on a global scale. These systems, powered by technology and information management, play a pivotal role in reshaping healthcare delivery, administration, and patient outcomes.</a:t>
            </a:r>
          </a:p>
        </p:txBody>
      </p:sp>
      <p:pic>
        <p:nvPicPr>
          <p:cNvPr id="4" name="Picture 3" descr="Health-Records"/>
          <p:cNvPicPr>
            <a:picLocks noChangeAspect="1"/>
          </p:cNvPicPr>
          <p:nvPr/>
        </p:nvPicPr>
        <p:blipFill>
          <a:blip r:embed="rId2" cstate="print"/>
          <a:stretch>
            <a:fillRect/>
          </a:stretch>
        </p:blipFill>
        <p:spPr>
          <a:xfrm>
            <a:off x="3775075" y="1093470"/>
            <a:ext cx="4133850" cy="20669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a:bodyPr>
          <a:lstStyle/>
          <a:p>
            <a:r>
              <a:rPr lang="en-US" altLang="zh-CN" sz="5400" b="1">
                <a:sym typeface="+mn-ea"/>
              </a:rPr>
              <a:t>Electronic Health Records</a:t>
            </a:r>
          </a:p>
        </p:txBody>
      </p:sp>
      <p:sp>
        <p:nvSpPr>
          <p:cNvPr id="3" name="文本占位符 2"/>
          <p:cNvSpPr>
            <a:spLocks noGrp="1"/>
          </p:cNvSpPr>
          <p:nvPr>
            <p:ph type="body" idx="1"/>
          </p:nvPr>
        </p:nvSpPr>
        <p:spPr>
          <a:xfrm>
            <a:off x="1101090" y="4779645"/>
            <a:ext cx="10212705" cy="798195"/>
          </a:xfrm>
        </p:spPr>
        <p:txBody>
          <a:bodyPr>
            <a:noAutofit/>
          </a:bodyPr>
          <a:lstStyle/>
          <a:p>
            <a:pPr algn="just"/>
            <a:r>
              <a:rPr sz="1800" b="1" dirty="0"/>
              <a:t>Electronic health records transform how medical documentation is stored and shared, facilitate communication among healthcare providers, and contribute to better patient tracking. These records have the potential to enhance the quality of care, reduce errors, and improve treatment outcomes.</a:t>
            </a:r>
          </a:p>
        </p:txBody>
      </p:sp>
      <p:pic>
        <p:nvPicPr>
          <p:cNvPr id="4" name="Picture 3" descr="HIE-Graphic"/>
          <p:cNvPicPr>
            <a:picLocks noChangeAspect="1"/>
          </p:cNvPicPr>
          <p:nvPr/>
        </p:nvPicPr>
        <p:blipFill>
          <a:blip r:embed="rId2" cstate="print"/>
          <a:stretch>
            <a:fillRect/>
          </a:stretch>
        </p:blipFill>
        <p:spPr>
          <a:xfrm>
            <a:off x="4432935" y="664210"/>
            <a:ext cx="2717800" cy="254254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00100" y="100965"/>
            <a:ext cx="10515600" cy="1325563"/>
          </a:xfrm>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rPr>
              <a:t>Benefits of Health Information Systems</a:t>
            </a:r>
          </a:p>
        </p:txBody>
      </p:sp>
      <p:grpSp>
        <p:nvGrpSpPr>
          <p:cNvPr id="3" name="Group 13"/>
          <p:cNvGrpSpPr>
            <a:grpSpLocks noChangeAspect="1"/>
          </p:cNvGrpSpPr>
          <p:nvPr/>
        </p:nvGrpSpPr>
        <p:grpSpPr bwMode="auto">
          <a:xfrm>
            <a:off x="4511675" y="4545330"/>
            <a:ext cx="2418715" cy="2255520"/>
            <a:chOff x="3190" y="1551"/>
            <a:chExt cx="1304" cy="1216"/>
          </a:xfrm>
        </p:grpSpPr>
        <p:sp>
          <p:nvSpPr>
            <p:cNvPr id="5" name="Freeform 14"/>
            <p:cNvSpPr/>
            <p:nvPr/>
          </p:nvSpPr>
          <p:spPr bwMode="auto">
            <a:xfrm>
              <a:off x="3190" y="2418"/>
              <a:ext cx="1064" cy="349"/>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60381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5"/>
            <p:cNvSpPr/>
            <p:nvPr/>
          </p:nvSpPr>
          <p:spPr bwMode="auto">
            <a:xfrm>
              <a:off x="3573" y="2047"/>
              <a:ext cx="458" cy="658"/>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60381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6"/>
            <p:cNvSpPr/>
            <p:nvPr/>
          </p:nvSpPr>
          <p:spPr bwMode="auto">
            <a:xfrm>
              <a:off x="4060" y="1888"/>
              <a:ext cx="346" cy="273"/>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7"/>
            <p:cNvSpPr/>
            <p:nvPr/>
          </p:nvSpPr>
          <p:spPr bwMode="auto">
            <a:xfrm>
              <a:off x="3915" y="1864"/>
              <a:ext cx="235" cy="271"/>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8"/>
            <p:cNvSpPr/>
            <p:nvPr/>
          </p:nvSpPr>
          <p:spPr bwMode="auto">
            <a:xfrm>
              <a:off x="4067" y="1705"/>
              <a:ext cx="225" cy="252"/>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9"/>
            <p:cNvSpPr/>
            <p:nvPr/>
          </p:nvSpPr>
          <p:spPr bwMode="auto">
            <a:xfrm>
              <a:off x="3523" y="1551"/>
              <a:ext cx="230" cy="273"/>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20"/>
            <p:cNvSpPr/>
            <p:nvPr/>
          </p:nvSpPr>
          <p:spPr bwMode="auto">
            <a:xfrm>
              <a:off x="3255" y="1857"/>
              <a:ext cx="190" cy="169"/>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21"/>
            <p:cNvSpPr/>
            <p:nvPr/>
          </p:nvSpPr>
          <p:spPr bwMode="auto">
            <a:xfrm>
              <a:off x="4243" y="2128"/>
              <a:ext cx="251" cy="225"/>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2"/>
            <p:cNvSpPr/>
            <p:nvPr/>
          </p:nvSpPr>
          <p:spPr bwMode="auto">
            <a:xfrm>
              <a:off x="3737" y="1964"/>
              <a:ext cx="244" cy="285"/>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23"/>
            <p:cNvSpPr/>
            <p:nvPr/>
          </p:nvSpPr>
          <p:spPr bwMode="auto">
            <a:xfrm>
              <a:off x="4053" y="2156"/>
              <a:ext cx="239" cy="219"/>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4"/>
            <p:cNvSpPr/>
            <p:nvPr/>
          </p:nvSpPr>
          <p:spPr bwMode="auto">
            <a:xfrm>
              <a:off x="3369" y="1698"/>
              <a:ext cx="277" cy="352"/>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5"/>
            <p:cNvSpPr/>
            <p:nvPr/>
          </p:nvSpPr>
          <p:spPr bwMode="auto">
            <a:xfrm>
              <a:off x="3352" y="1957"/>
              <a:ext cx="273" cy="23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6"/>
            <p:cNvSpPr/>
            <p:nvPr/>
          </p:nvSpPr>
          <p:spPr bwMode="auto">
            <a:xfrm>
              <a:off x="3616" y="1693"/>
              <a:ext cx="330" cy="366"/>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 name="矩形 28"/>
          <p:cNvSpPr/>
          <p:nvPr/>
        </p:nvSpPr>
        <p:spPr>
          <a:xfrm>
            <a:off x="1110615" y="1189355"/>
            <a:ext cx="10072370" cy="737235"/>
          </a:xfrm>
          <a:prstGeom prst="rect">
            <a:avLst/>
          </a:prstGeom>
        </p:spPr>
        <p:txBody>
          <a:bodyPr wrap="square">
            <a:spAutoFit/>
          </a:bodyPr>
          <a:lstStyle/>
          <a:p>
            <a:pPr algn="just"/>
            <a:r>
              <a:rPr lang="zh-CN" altLang="en-US" sz="1400" b="1" dirty="0">
                <a:solidFill>
                  <a:srgbClr val="603813"/>
                </a:solidFill>
              </a:rPr>
              <a:t>Enhancing the access and sharing of medical data is a critical aspect of modern healthcare systems. Advances in technology have enabled more efficient and secure ways to store, retrieve, and exchange medical information among healthcare providers, patients, and relevant stakeholders. Here are some key benefits and considerations related to improving access and sharing of medical data</a:t>
            </a:r>
            <a:r>
              <a:rPr lang="sr-Latn-RS" altLang="zh-CN" sz="1400" b="1" dirty="0">
                <a:solidFill>
                  <a:srgbClr val="603813"/>
                </a:solidFill>
              </a:rPr>
              <a:t>.</a:t>
            </a:r>
            <a:endParaRPr lang="zh-CN" altLang="en-US" sz="1400" b="1" dirty="0">
              <a:solidFill>
                <a:srgbClr val="603813"/>
              </a:solidFill>
            </a:endParaRPr>
          </a:p>
        </p:txBody>
      </p:sp>
      <p:sp>
        <p:nvSpPr>
          <p:cNvPr id="31" name="矩形 30"/>
          <p:cNvSpPr/>
          <p:nvPr/>
        </p:nvSpPr>
        <p:spPr>
          <a:xfrm>
            <a:off x="375639" y="2509639"/>
            <a:ext cx="4671922" cy="953135"/>
          </a:xfrm>
          <a:prstGeom prst="rect">
            <a:avLst/>
          </a:prstGeom>
        </p:spPr>
        <p:txBody>
          <a:bodyPr wrap="square">
            <a:spAutoFit/>
          </a:bodyPr>
          <a:lstStyle/>
          <a:p>
            <a:r>
              <a:rPr lang="zh-CN" altLang="en-US" sz="1400" b="1" dirty="0">
                <a:solidFill>
                  <a:srgbClr val="603813"/>
                </a:solidFill>
              </a:rPr>
              <a:t>F</a:t>
            </a:r>
            <a:r>
              <a:rPr lang="zh-CN" altLang="en-US" sz="1400" b="1" u="sng" dirty="0">
                <a:solidFill>
                  <a:srgbClr val="603813"/>
                </a:solidFill>
              </a:rPr>
              <a:t>aster Decision-Making:</a:t>
            </a:r>
            <a:r>
              <a:rPr lang="zh-CN" altLang="en-US" sz="1400" u="sng" dirty="0">
                <a:solidFill>
                  <a:srgbClr val="603813"/>
                </a:solidFill>
              </a:rPr>
              <a:t> </a:t>
            </a:r>
            <a:r>
              <a:rPr lang="zh-CN" altLang="en-US" sz="1400" b="1" dirty="0">
                <a:solidFill>
                  <a:srgbClr val="603813"/>
                </a:solidFill>
              </a:rPr>
              <a:t>Access to real-time medical data allows healthcare providers to make informed decisions more quickly, leading to timely interventions and improved patient outcomes.</a:t>
            </a:r>
          </a:p>
        </p:txBody>
      </p:sp>
      <p:sp>
        <p:nvSpPr>
          <p:cNvPr id="33" name="矩形 32"/>
          <p:cNvSpPr/>
          <p:nvPr/>
        </p:nvSpPr>
        <p:spPr>
          <a:xfrm>
            <a:off x="6737288" y="2520886"/>
            <a:ext cx="4671922" cy="953135"/>
          </a:xfrm>
          <a:prstGeom prst="rect">
            <a:avLst/>
          </a:prstGeom>
        </p:spPr>
        <p:txBody>
          <a:bodyPr wrap="square">
            <a:spAutoFit/>
          </a:bodyPr>
          <a:lstStyle/>
          <a:p>
            <a:r>
              <a:rPr lang="zh-CN" altLang="en-US" sz="1400" b="1" u="sng" dirty="0">
                <a:solidFill>
                  <a:srgbClr val="603813"/>
                </a:solidFill>
              </a:rPr>
              <a:t>Coordinated Care:</a:t>
            </a:r>
            <a:r>
              <a:rPr lang="zh-CN" altLang="en-US" sz="1400" u="sng" dirty="0">
                <a:solidFill>
                  <a:srgbClr val="603813"/>
                </a:solidFill>
              </a:rPr>
              <a:t> </a:t>
            </a:r>
            <a:r>
              <a:rPr lang="zh-CN" altLang="en-US" sz="1400" b="1" dirty="0">
                <a:solidFill>
                  <a:srgbClr val="603813"/>
                </a:solidFill>
              </a:rPr>
              <a:t>Easy sharing of medical data among different healthcare providers fosters better coordination and continuity of care, especially for patients with complex medical histories.</a:t>
            </a:r>
          </a:p>
        </p:txBody>
      </p:sp>
      <p:sp>
        <p:nvSpPr>
          <p:cNvPr id="2" name="Text Box 1"/>
          <p:cNvSpPr txBox="1"/>
          <p:nvPr/>
        </p:nvSpPr>
        <p:spPr>
          <a:xfrm>
            <a:off x="4808450" y="2020637"/>
            <a:ext cx="1849755" cy="521970"/>
          </a:xfrm>
          <a:prstGeom prst="rect">
            <a:avLst/>
          </a:prstGeom>
          <a:noFill/>
        </p:spPr>
        <p:txBody>
          <a:bodyPr wrap="square" rtlCol="0">
            <a:spAutoFit/>
          </a:bodyPr>
          <a:lstStyle/>
          <a:p>
            <a:pPr algn="ctr"/>
            <a:r>
              <a:rPr lang="en-US" altLang="zh-CN" sz="2800" b="1" u="sng" dirty="0">
                <a:solidFill>
                  <a:srgbClr val="C00000"/>
                </a:solidFill>
                <a:latin typeface="Calibri Light" panose="020F0302020204030204"/>
                <a:sym typeface="+mn-ea"/>
              </a:rPr>
              <a:t>Benefits</a:t>
            </a:r>
          </a:p>
        </p:txBody>
      </p:sp>
      <p:sp>
        <p:nvSpPr>
          <p:cNvPr id="18" name="矩形 30"/>
          <p:cNvSpPr/>
          <p:nvPr/>
        </p:nvSpPr>
        <p:spPr>
          <a:xfrm>
            <a:off x="6733259" y="3627874"/>
            <a:ext cx="4671922" cy="1815882"/>
          </a:xfrm>
          <a:prstGeom prst="rect">
            <a:avLst/>
          </a:prstGeom>
        </p:spPr>
        <p:txBody>
          <a:bodyPr wrap="square">
            <a:spAutoFit/>
          </a:bodyPr>
          <a:lstStyle/>
          <a:p>
            <a:r>
              <a:rPr lang="zh-CN" altLang="en-US" sz="1400" b="1" u="sng" dirty="0">
                <a:solidFill>
                  <a:srgbClr val="603813"/>
                </a:solidFill>
              </a:rPr>
              <a:t>Research and Public Health:</a:t>
            </a:r>
            <a:r>
              <a:rPr lang="zh-CN" altLang="en-US" sz="1400" u="sng" dirty="0">
                <a:solidFill>
                  <a:srgbClr val="603813"/>
                </a:solidFill>
              </a:rPr>
              <a:t> </a:t>
            </a:r>
            <a:r>
              <a:rPr lang="zh-CN" altLang="en-US" sz="1400" b="1" dirty="0">
                <a:solidFill>
                  <a:srgbClr val="603813"/>
                </a:solidFill>
              </a:rPr>
              <a:t>Access to aggregated and de-identified medical data supports medical research, epidemiological studies, and the monitoring of public health trends</a:t>
            </a:r>
            <a:r>
              <a:rPr lang="sr-Latn-RS" altLang="zh-CN" sz="1400" b="1" dirty="0">
                <a:solidFill>
                  <a:srgbClr val="603813"/>
                </a:solidFill>
              </a:rPr>
              <a:t>.</a:t>
            </a:r>
          </a:p>
          <a:p>
            <a:endParaRPr lang="zh-CN" altLang="en-US" sz="1400" b="1" dirty="0">
              <a:solidFill>
                <a:srgbClr val="603813"/>
              </a:solidFill>
            </a:endParaRPr>
          </a:p>
          <a:p>
            <a:r>
              <a:rPr lang="zh-CN" altLang="en-US" sz="1400" b="1" u="sng" dirty="0">
                <a:solidFill>
                  <a:srgbClr val="603813"/>
                </a:solidFill>
              </a:rPr>
              <a:t>Patient Empowerment: </a:t>
            </a:r>
            <a:r>
              <a:rPr lang="zh-CN" altLang="en-US" sz="1400" b="1" dirty="0">
                <a:solidFill>
                  <a:srgbClr val="603813"/>
                </a:solidFill>
              </a:rPr>
              <a:t>Patients can access their own medical records, empowering them to take an active role in their healthcare decisions and treatments.</a:t>
            </a:r>
          </a:p>
        </p:txBody>
      </p:sp>
      <p:sp>
        <p:nvSpPr>
          <p:cNvPr id="19" name="矩形 30"/>
          <p:cNvSpPr/>
          <p:nvPr/>
        </p:nvSpPr>
        <p:spPr>
          <a:xfrm>
            <a:off x="375639" y="3811389"/>
            <a:ext cx="4671922" cy="953135"/>
          </a:xfrm>
          <a:prstGeom prst="rect">
            <a:avLst/>
          </a:prstGeom>
        </p:spPr>
        <p:txBody>
          <a:bodyPr wrap="square">
            <a:spAutoFit/>
          </a:bodyPr>
          <a:lstStyle/>
          <a:p>
            <a:r>
              <a:rPr lang="zh-CN" altLang="en-US" sz="1400" b="1" u="sng" dirty="0">
                <a:solidFill>
                  <a:srgbClr val="603813"/>
                </a:solidFill>
              </a:rPr>
              <a:t>Telemedicine and Remote Consultations:</a:t>
            </a:r>
            <a:r>
              <a:rPr lang="zh-CN" altLang="en-US" sz="1400" u="sng" dirty="0">
                <a:solidFill>
                  <a:srgbClr val="603813"/>
                </a:solidFill>
              </a:rPr>
              <a:t> </a:t>
            </a:r>
            <a:r>
              <a:rPr lang="zh-CN" altLang="en-US" sz="1400" b="1" dirty="0">
                <a:solidFill>
                  <a:srgbClr val="603813"/>
                </a:solidFill>
              </a:rPr>
              <a:t>Enhanced data access enables remote consultations and telemedicine services, allowing patients to receive medical advice and care from the comfort of their homes.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00100" y="100965"/>
            <a:ext cx="10515600" cy="1325563"/>
          </a:xfrm>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rPr>
              <a:t>Benefits of Health Information Systems</a:t>
            </a:r>
          </a:p>
        </p:txBody>
      </p:sp>
      <p:grpSp>
        <p:nvGrpSpPr>
          <p:cNvPr id="3" name="Group 13"/>
          <p:cNvGrpSpPr>
            <a:grpSpLocks noChangeAspect="1"/>
          </p:cNvGrpSpPr>
          <p:nvPr/>
        </p:nvGrpSpPr>
        <p:grpSpPr bwMode="auto">
          <a:xfrm>
            <a:off x="4511675" y="4545330"/>
            <a:ext cx="2418715" cy="2255520"/>
            <a:chOff x="3190" y="1551"/>
            <a:chExt cx="1304" cy="1216"/>
          </a:xfrm>
        </p:grpSpPr>
        <p:sp>
          <p:nvSpPr>
            <p:cNvPr id="5" name="Freeform 14"/>
            <p:cNvSpPr/>
            <p:nvPr/>
          </p:nvSpPr>
          <p:spPr bwMode="auto">
            <a:xfrm>
              <a:off x="3190" y="2418"/>
              <a:ext cx="1064" cy="349"/>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rgbClr val="60381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5"/>
            <p:cNvSpPr/>
            <p:nvPr/>
          </p:nvSpPr>
          <p:spPr bwMode="auto">
            <a:xfrm>
              <a:off x="3573" y="2047"/>
              <a:ext cx="458" cy="658"/>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rgbClr val="60381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6"/>
            <p:cNvSpPr/>
            <p:nvPr/>
          </p:nvSpPr>
          <p:spPr bwMode="auto">
            <a:xfrm>
              <a:off x="4060" y="1888"/>
              <a:ext cx="346" cy="273"/>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7"/>
            <p:cNvSpPr/>
            <p:nvPr/>
          </p:nvSpPr>
          <p:spPr bwMode="auto">
            <a:xfrm>
              <a:off x="3915" y="1864"/>
              <a:ext cx="235" cy="271"/>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8"/>
            <p:cNvSpPr/>
            <p:nvPr/>
          </p:nvSpPr>
          <p:spPr bwMode="auto">
            <a:xfrm>
              <a:off x="4067" y="1705"/>
              <a:ext cx="225" cy="252"/>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9"/>
            <p:cNvSpPr/>
            <p:nvPr/>
          </p:nvSpPr>
          <p:spPr bwMode="auto">
            <a:xfrm>
              <a:off x="3523" y="1551"/>
              <a:ext cx="230" cy="273"/>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20"/>
            <p:cNvSpPr/>
            <p:nvPr/>
          </p:nvSpPr>
          <p:spPr bwMode="auto">
            <a:xfrm>
              <a:off x="3255" y="1857"/>
              <a:ext cx="190" cy="169"/>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21"/>
            <p:cNvSpPr/>
            <p:nvPr/>
          </p:nvSpPr>
          <p:spPr bwMode="auto">
            <a:xfrm>
              <a:off x="4243" y="2128"/>
              <a:ext cx="251" cy="225"/>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2"/>
            <p:cNvSpPr/>
            <p:nvPr/>
          </p:nvSpPr>
          <p:spPr bwMode="auto">
            <a:xfrm>
              <a:off x="3737" y="1964"/>
              <a:ext cx="244" cy="285"/>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23"/>
            <p:cNvSpPr/>
            <p:nvPr/>
          </p:nvSpPr>
          <p:spPr bwMode="auto">
            <a:xfrm>
              <a:off x="4053" y="2156"/>
              <a:ext cx="239" cy="219"/>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4"/>
            <p:cNvSpPr/>
            <p:nvPr/>
          </p:nvSpPr>
          <p:spPr bwMode="auto">
            <a:xfrm>
              <a:off x="3369" y="1698"/>
              <a:ext cx="277" cy="352"/>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5"/>
            <p:cNvSpPr/>
            <p:nvPr/>
          </p:nvSpPr>
          <p:spPr bwMode="auto">
            <a:xfrm>
              <a:off x="3352" y="1957"/>
              <a:ext cx="273" cy="235"/>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6"/>
            <p:cNvSpPr/>
            <p:nvPr/>
          </p:nvSpPr>
          <p:spPr bwMode="auto">
            <a:xfrm>
              <a:off x="3616" y="1693"/>
              <a:ext cx="330" cy="366"/>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rgbClr val="F4747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 name="矩形 28"/>
          <p:cNvSpPr/>
          <p:nvPr/>
        </p:nvSpPr>
        <p:spPr>
          <a:xfrm>
            <a:off x="1243330" y="1179195"/>
            <a:ext cx="10072370" cy="737235"/>
          </a:xfrm>
          <a:prstGeom prst="rect">
            <a:avLst/>
          </a:prstGeom>
        </p:spPr>
        <p:txBody>
          <a:bodyPr wrap="square">
            <a:spAutoFit/>
          </a:bodyPr>
          <a:lstStyle/>
          <a:p>
            <a:pPr algn="just"/>
            <a:r>
              <a:rPr lang="zh-CN" altLang="en-US" sz="1400" b="1" dirty="0">
                <a:solidFill>
                  <a:srgbClr val="603813"/>
                </a:solidFill>
              </a:rPr>
              <a:t>Overall, the improvement of access and sharing of medical data has the potential to revolutionize healthcare delivery by facilitating collaboration, enhancing patient care, and advancing medical research. However, it also requires careful planning and adherence to ethical and regulatory standards to ensure patient privacy and data security</a:t>
            </a:r>
          </a:p>
        </p:txBody>
      </p:sp>
      <p:sp>
        <p:nvSpPr>
          <p:cNvPr id="31" name="矩形 30"/>
          <p:cNvSpPr/>
          <p:nvPr/>
        </p:nvSpPr>
        <p:spPr>
          <a:xfrm>
            <a:off x="375639" y="2509639"/>
            <a:ext cx="4671922" cy="953135"/>
          </a:xfrm>
          <a:prstGeom prst="rect">
            <a:avLst/>
          </a:prstGeom>
        </p:spPr>
        <p:txBody>
          <a:bodyPr wrap="square">
            <a:spAutoFit/>
          </a:bodyPr>
          <a:lstStyle/>
          <a:p>
            <a:r>
              <a:rPr lang="zh-CN" altLang="en-US" sz="1400" b="1" u="sng" dirty="0">
                <a:solidFill>
                  <a:srgbClr val="603813"/>
                </a:solidFill>
              </a:rPr>
              <a:t>Data Security and Privacy: </a:t>
            </a:r>
            <a:r>
              <a:rPr lang="zh-CN" altLang="en-US" sz="1400" b="1" dirty="0">
                <a:solidFill>
                  <a:srgbClr val="603813"/>
                </a:solidFill>
              </a:rPr>
              <a:t>Striking the right balance between accessibility and protecting patients' sensitive medical information is crucial. Robust security measures and adherence to privacy regulations are essential</a:t>
            </a:r>
            <a:r>
              <a:rPr lang="sr-Latn-RS" altLang="zh-CN" sz="1400" b="1" dirty="0">
                <a:solidFill>
                  <a:srgbClr val="603813"/>
                </a:solidFill>
              </a:rPr>
              <a:t>.</a:t>
            </a:r>
            <a:endParaRPr lang="zh-CN" altLang="en-US" sz="1400" b="1" dirty="0">
              <a:solidFill>
                <a:srgbClr val="603813"/>
              </a:solidFill>
            </a:endParaRPr>
          </a:p>
        </p:txBody>
      </p:sp>
      <p:sp>
        <p:nvSpPr>
          <p:cNvPr id="33" name="矩形 32"/>
          <p:cNvSpPr/>
          <p:nvPr/>
        </p:nvSpPr>
        <p:spPr>
          <a:xfrm>
            <a:off x="6713574" y="2509282"/>
            <a:ext cx="4671922" cy="737235"/>
          </a:xfrm>
          <a:prstGeom prst="rect">
            <a:avLst/>
          </a:prstGeom>
        </p:spPr>
        <p:txBody>
          <a:bodyPr wrap="square">
            <a:spAutoFit/>
          </a:bodyPr>
          <a:lstStyle/>
          <a:p>
            <a:r>
              <a:rPr lang="zh-CN" altLang="en-US" sz="1400" b="1" u="sng" dirty="0">
                <a:solidFill>
                  <a:srgbClr val="603813"/>
                </a:solidFill>
              </a:rPr>
              <a:t>Consent and Control:</a:t>
            </a:r>
            <a:r>
              <a:rPr lang="zh-CN" altLang="en-US" sz="1400" dirty="0">
                <a:solidFill>
                  <a:srgbClr val="603813"/>
                </a:solidFill>
              </a:rPr>
              <a:t> </a:t>
            </a:r>
            <a:r>
              <a:rPr lang="zh-CN" altLang="en-US" sz="1400" b="1" dirty="0">
                <a:solidFill>
                  <a:srgbClr val="603813"/>
                </a:solidFill>
              </a:rPr>
              <a:t>Patients should have control over who can access their medical data and under what circumstances. Clear consent mechanisms need to be in place.</a:t>
            </a:r>
          </a:p>
        </p:txBody>
      </p:sp>
      <p:sp>
        <p:nvSpPr>
          <p:cNvPr id="2" name="Text Box 1"/>
          <p:cNvSpPr txBox="1"/>
          <p:nvPr/>
        </p:nvSpPr>
        <p:spPr>
          <a:xfrm>
            <a:off x="4522651" y="1972627"/>
            <a:ext cx="2782570" cy="521970"/>
          </a:xfrm>
          <a:prstGeom prst="rect">
            <a:avLst/>
          </a:prstGeom>
          <a:noFill/>
        </p:spPr>
        <p:txBody>
          <a:bodyPr wrap="square" rtlCol="0">
            <a:spAutoFit/>
          </a:bodyPr>
          <a:lstStyle/>
          <a:p>
            <a:pPr algn="ctr"/>
            <a:r>
              <a:rPr lang="en-US" altLang="zh-CN" sz="2800" b="1" u="sng" dirty="0">
                <a:solidFill>
                  <a:srgbClr val="C00000"/>
                </a:solidFill>
                <a:latin typeface="Calibri Light" panose="020F0302020204030204"/>
                <a:sym typeface="+mn-ea"/>
              </a:rPr>
              <a:t>Considerations</a:t>
            </a:r>
            <a:r>
              <a:rPr lang="sr-Latn-RS" altLang="en-US" sz="2800" b="1" u="sng" dirty="0">
                <a:solidFill>
                  <a:srgbClr val="C00000"/>
                </a:solidFill>
                <a:latin typeface="Calibri Light" panose="020F0302020204030204"/>
                <a:sym typeface="+mn-ea"/>
              </a:rPr>
              <a:t>:</a:t>
            </a:r>
          </a:p>
        </p:txBody>
      </p:sp>
      <p:sp>
        <p:nvSpPr>
          <p:cNvPr id="18" name="矩形 30"/>
          <p:cNvSpPr/>
          <p:nvPr/>
        </p:nvSpPr>
        <p:spPr>
          <a:xfrm>
            <a:off x="6733259" y="3627874"/>
            <a:ext cx="4671922" cy="2031325"/>
          </a:xfrm>
          <a:prstGeom prst="rect">
            <a:avLst/>
          </a:prstGeom>
        </p:spPr>
        <p:txBody>
          <a:bodyPr wrap="square">
            <a:spAutoFit/>
          </a:bodyPr>
          <a:lstStyle/>
          <a:p>
            <a:r>
              <a:rPr lang="zh-CN" altLang="en-US" sz="1400" b="1" dirty="0">
                <a:solidFill>
                  <a:srgbClr val="603813"/>
                </a:solidFill>
              </a:rPr>
              <a:t>Data Accuracy and Integrity: Accessible medical data must be accurate and up-to-date to ensure that healthcare decisions are based on reliable information.</a:t>
            </a:r>
          </a:p>
          <a:p>
            <a:endParaRPr lang="zh-CN" altLang="en-US" sz="1400" dirty="0">
              <a:solidFill>
                <a:srgbClr val="603813"/>
              </a:solidFill>
            </a:endParaRPr>
          </a:p>
          <a:p>
            <a:endParaRPr lang="zh-CN" altLang="en-US" sz="1400" dirty="0">
              <a:solidFill>
                <a:srgbClr val="603813"/>
              </a:solidFill>
            </a:endParaRPr>
          </a:p>
          <a:p>
            <a:r>
              <a:rPr lang="zh-CN" altLang="en-US" sz="1400" b="1" u="sng" dirty="0">
                <a:solidFill>
                  <a:srgbClr val="603813"/>
                </a:solidFill>
              </a:rPr>
              <a:t>Training and Education:</a:t>
            </a:r>
            <a:r>
              <a:rPr lang="zh-CN" altLang="en-US" sz="1400" u="sng" dirty="0">
                <a:solidFill>
                  <a:srgbClr val="603813"/>
                </a:solidFill>
              </a:rPr>
              <a:t> </a:t>
            </a:r>
            <a:r>
              <a:rPr lang="zh-CN" altLang="en-US" sz="1400" b="1" dirty="0">
                <a:solidFill>
                  <a:srgbClr val="603813"/>
                </a:solidFill>
              </a:rPr>
              <a:t>Healthcare professionals and patients need to be educated about the benefits and proper use of electronic medical data to fully leverage its advantages.</a:t>
            </a:r>
          </a:p>
        </p:txBody>
      </p:sp>
      <p:sp>
        <p:nvSpPr>
          <p:cNvPr id="19" name="矩形 30"/>
          <p:cNvSpPr/>
          <p:nvPr/>
        </p:nvSpPr>
        <p:spPr>
          <a:xfrm>
            <a:off x="375639" y="3811389"/>
            <a:ext cx="4671922" cy="953135"/>
          </a:xfrm>
          <a:prstGeom prst="rect">
            <a:avLst/>
          </a:prstGeom>
        </p:spPr>
        <p:txBody>
          <a:bodyPr wrap="square">
            <a:spAutoFit/>
          </a:bodyPr>
          <a:lstStyle/>
          <a:p>
            <a:r>
              <a:rPr lang="zh-CN" altLang="en-US" sz="1400" b="1" u="sng" dirty="0">
                <a:solidFill>
                  <a:srgbClr val="603813"/>
                </a:solidFill>
              </a:rPr>
              <a:t>Interoperability:</a:t>
            </a:r>
            <a:r>
              <a:rPr lang="zh-CN" altLang="en-US" sz="1400" u="sng" dirty="0">
                <a:solidFill>
                  <a:srgbClr val="603813"/>
                </a:solidFill>
              </a:rPr>
              <a:t> </a:t>
            </a:r>
            <a:r>
              <a:rPr lang="zh-CN" altLang="en-US" sz="1400" b="1" dirty="0">
                <a:solidFill>
                  <a:srgbClr val="603813"/>
                </a:solidFill>
              </a:rPr>
              <a:t>Ensuring that different healthcare systems can exchange data seamlessly is a challenge. Standards for data formats and communication protocols are necessary to achieve interoperability.</a:t>
            </a:r>
          </a:p>
        </p:txBody>
      </p:sp>
      <p:sp>
        <p:nvSpPr>
          <p:cNvPr id="20" name="矩形 30"/>
          <p:cNvSpPr/>
          <p:nvPr/>
        </p:nvSpPr>
        <p:spPr>
          <a:xfrm>
            <a:off x="360964" y="5113313"/>
            <a:ext cx="4671922" cy="737235"/>
          </a:xfrm>
          <a:prstGeom prst="rect">
            <a:avLst/>
          </a:prstGeom>
        </p:spPr>
        <p:txBody>
          <a:bodyPr wrap="square">
            <a:spAutoFit/>
          </a:bodyPr>
          <a:lstStyle/>
          <a:p>
            <a:r>
              <a:rPr lang="zh-CN" altLang="en-US" sz="1400" b="1" u="sng" dirty="0">
                <a:solidFill>
                  <a:srgbClr val="603813"/>
                </a:solidFill>
              </a:rPr>
              <a:t>Infrastructure and Connectivity:</a:t>
            </a:r>
            <a:r>
              <a:rPr lang="zh-CN" altLang="en-US" sz="1400" u="sng" dirty="0">
                <a:solidFill>
                  <a:srgbClr val="603813"/>
                </a:solidFill>
              </a:rPr>
              <a:t> </a:t>
            </a:r>
            <a:r>
              <a:rPr lang="zh-CN" altLang="en-US" sz="1400" b="1" dirty="0">
                <a:solidFill>
                  <a:srgbClr val="603813"/>
                </a:solidFill>
              </a:rPr>
              <a:t>Reliable internet connectivity and technology infrastructure are essential for efficient sharing and retrieval of medical data.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sym typeface="+mn-ea"/>
              </a:rPr>
              <a:t>Reducing Medication Errors</a:t>
            </a:r>
          </a:p>
        </p:txBody>
      </p:sp>
      <p:grpSp>
        <p:nvGrpSpPr>
          <p:cNvPr id="3" name="组合 2"/>
          <p:cNvGrpSpPr/>
          <p:nvPr/>
        </p:nvGrpSpPr>
        <p:grpSpPr>
          <a:xfrm>
            <a:off x="402590" y="3375025"/>
            <a:ext cx="11313160" cy="107950"/>
            <a:chOff x="839788" y="3375293"/>
            <a:chExt cx="10512425" cy="108000"/>
          </a:xfrm>
        </p:grpSpPr>
        <p:cxnSp>
          <p:nvCxnSpPr>
            <p:cNvPr id="5" name="直接连接符 4"/>
            <p:cNvCxnSpPr/>
            <p:nvPr/>
          </p:nvCxnSpPr>
          <p:spPr>
            <a:xfrm>
              <a:off x="839788" y="3429000"/>
              <a:ext cx="10512425" cy="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nvSpPr>
          <p:spPr>
            <a:xfrm>
              <a:off x="1664934"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 name="椭圆 6"/>
            <p:cNvSpPr>
              <a:spLocks noChangeAspect="1"/>
            </p:cNvSpPr>
            <p:nvPr/>
          </p:nvSpPr>
          <p:spPr>
            <a:xfrm>
              <a:off x="3822013"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8" name="椭圆 7"/>
            <p:cNvSpPr>
              <a:spLocks noChangeAspect="1"/>
            </p:cNvSpPr>
            <p:nvPr/>
          </p:nvSpPr>
          <p:spPr>
            <a:xfrm>
              <a:off x="5981382"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9" name="椭圆 8"/>
            <p:cNvSpPr>
              <a:spLocks noChangeAspect="1"/>
            </p:cNvSpPr>
            <p:nvPr/>
          </p:nvSpPr>
          <p:spPr>
            <a:xfrm>
              <a:off x="813388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0" name="椭圆 9"/>
            <p:cNvSpPr>
              <a:spLocks noChangeAspect="1"/>
            </p:cNvSpPr>
            <p:nvPr/>
          </p:nvSpPr>
          <p:spPr>
            <a:xfrm>
              <a:off x="1043806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grpSp>
      <p:sp>
        <p:nvSpPr>
          <p:cNvPr id="11" name="椭圆 10"/>
          <p:cNvSpPr/>
          <p:nvPr/>
        </p:nvSpPr>
        <p:spPr>
          <a:xfrm>
            <a:off x="2139754" y="297180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2" name="椭圆 11"/>
          <p:cNvSpPr/>
          <p:nvPr/>
        </p:nvSpPr>
        <p:spPr>
          <a:xfrm>
            <a:off x="4568613"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3" name="椭圆 12"/>
          <p:cNvSpPr/>
          <p:nvPr/>
        </p:nvSpPr>
        <p:spPr>
          <a:xfrm>
            <a:off x="6997472" y="294259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4" name="椭圆 13"/>
          <p:cNvSpPr/>
          <p:nvPr/>
        </p:nvSpPr>
        <p:spPr>
          <a:xfrm>
            <a:off x="9219956"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9" name="矩形 18"/>
          <p:cNvSpPr/>
          <p:nvPr/>
        </p:nvSpPr>
        <p:spPr>
          <a:xfrm>
            <a:off x="864535" y="1690767"/>
            <a:ext cx="10546098" cy="737235"/>
          </a:xfrm>
          <a:prstGeom prst="rect">
            <a:avLst/>
          </a:prstGeom>
        </p:spPr>
        <p:txBody>
          <a:bodyPr wrap="square">
            <a:spAutoFit/>
          </a:bodyPr>
          <a:lstStyle/>
          <a:p>
            <a:pPr algn="just"/>
            <a:r>
              <a:rPr sz="1400" b="1" dirty="0">
                <a:solidFill>
                  <a:srgbClr val="603813"/>
                </a:solidFill>
              </a:rPr>
              <a:t>Minimizing errors in medication administration is a crucial goal within the healthcare field. Medication errors can have serious consequences for patients, leading to adverse effects, complications, and even fatalities. Utilizing technology and implementing best practices can significantly reduce the occurrence of these errors. Here are some key strategies for reducing medication errors</a:t>
            </a:r>
            <a:r>
              <a:rPr lang="sr-Latn-RS" sz="1400" b="1" dirty="0">
                <a:solidFill>
                  <a:srgbClr val="603813"/>
                </a:solidFill>
              </a:rPr>
              <a:t>.</a:t>
            </a:r>
            <a:endParaRPr sz="1400" b="1" dirty="0">
              <a:solidFill>
                <a:srgbClr val="603813"/>
              </a:solidFill>
            </a:endParaRPr>
          </a:p>
        </p:txBody>
      </p:sp>
      <p:sp>
        <p:nvSpPr>
          <p:cNvPr id="20" name="矩形 19"/>
          <p:cNvSpPr/>
          <p:nvPr/>
        </p:nvSpPr>
        <p:spPr>
          <a:xfrm>
            <a:off x="601980" y="4725035"/>
            <a:ext cx="2885440" cy="1383665"/>
          </a:xfrm>
          <a:prstGeom prst="rect">
            <a:avLst/>
          </a:prstGeom>
        </p:spPr>
        <p:txBody>
          <a:bodyPr wrap="square">
            <a:spAutoFit/>
          </a:bodyPr>
          <a:lstStyle/>
          <a:p>
            <a:pPr algn="just"/>
            <a:r>
              <a:rPr lang="zh-CN" altLang="en-US" sz="1400" b="1" dirty="0">
                <a:solidFill>
                  <a:srgbClr val="603813"/>
                </a:solidFill>
              </a:rPr>
              <a:t>Implementing eMAR systems allows healthcare providers to electronically document medication administration. These systems help eliminate errors caused by illegible handwriting and improve accuracy.</a:t>
            </a:r>
          </a:p>
        </p:txBody>
      </p:sp>
      <p:sp>
        <p:nvSpPr>
          <p:cNvPr id="21" name="矩形 20"/>
          <p:cNvSpPr/>
          <p:nvPr/>
        </p:nvSpPr>
        <p:spPr>
          <a:xfrm>
            <a:off x="601980" y="4013835"/>
            <a:ext cx="2452370" cy="583565"/>
          </a:xfrm>
          <a:prstGeom prst="rect">
            <a:avLst/>
          </a:prstGeom>
        </p:spPr>
        <p:txBody>
          <a:bodyPr wrap="square">
            <a:spAutoFit/>
          </a:bodyPr>
          <a:lstStyle/>
          <a:p>
            <a:pPr algn="l"/>
            <a:r>
              <a:rPr lang="zh-CN" altLang="en-US" sz="1600" b="1" u="sng" dirty="0">
                <a:solidFill>
                  <a:srgbClr val="FAD6D6"/>
                </a:solidFill>
                <a:sym typeface="+mn-ea"/>
              </a:rPr>
              <a:t>Electronic Medication Administration Records</a:t>
            </a:r>
            <a:r>
              <a:rPr lang="sr-Latn-RS" altLang="zh-CN" sz="1600" b="1" u="sng" dirty="0">
                <a:solidFill>
                  <a:srgbClr val="FAD6D6"/>
                </a:solidFill>
                <a:sym typeface="+mn-ea"/>
              </a:rPr>
              <a:t>:</a:t>
            </a:r>
            <a:endParaRPr lang="sr-Latn-RS" altLang="zh-CN" sz="1600" b="1" u="sng" dirty="0">
              <a:solidFill>
                <a:srgbClr val="FAD6D6"/>
              </a:solidFill>
              <a:latin typeface="Calibri Light" panose="020F0302020204030204"/>
              <a:sym typeface="+mn-ea"/>
            </a:endParaRPr>
          </a:p>
        </p:txBody>
      </p:sp>
      <p:sp>
        <p:nvSpPr>
          <p:cNvPr id="22" name="矩形 21"/>
          <p:cNvSpPr/>
          <p:nvPr/>
        </p:nvSpPr>
        <p:spPr>
          <a:xfrm>
            <a:off x="3611880" y="4598035"/>
            <a:ext cx="2780030" cy="1599565"/>
          </a:xfrm>
          <a:prstGeom prst="rect">
            <a:avLst/>
          </a:prstGeom>
        </p:spPr>
        <p:txBody>
          <a:bodyPr wrap="square">
            <a:spAutoFit/>
          </a:bodyPr>
          <a:lstStyle/>
          <a:p>
            <a:pPr algn="just"/>
            <a:r>
              <a:rPr lang="zh-CN" altLang="en-US" sz="1400" b="1" dirty="0">
                <a:solidFill>
                  <a:srgbClr val="603813"/>
                </a:solidFill>
              </a:rPr>
              <a:t>Using barcodes on medications and patient wristbands, healthcare professionals can scan and verify medications before administration. This helps ensure the right patient receives the right medication in the correct dosage.</a:t>
            </a:r>
          </a:p>
        </p:txBody>
      </p:sp>
      <p:sp>
        <p:nvSpPr>
          <p:cNvPr id="24" name="矩形 23"/>
          <p:cNvSpPr/>
          <p:nvPr/>
        </p:nvSpPr>
        <p:spPr>
          <a:xfrm>
            <a:off x="6656070" y="4597400"/>
            <a:ext cx="2299970" cy="1814830"/>
          </a:xfrm>
          <a:prstGeom prst="rect">
            <a:avLst/>
          </a:prstGeom>
        </p:spPr>
        <p:txBody>
          <a:bodyPr wrap="square">
            <a:spAutoFit/>
          </a:bodyPr>
          <a:lstStyle/>
          <a:p>
            <a:pPr algn="just"/>
            <a:r>
              <a:rPr lang="zh-CN" altLang="en-US" sz="1400" b="1" dirty="0">
                <a:solidFill>
                  <a:srgbClr val="603813"/>
                </a:solidFill>
              </a:rPr>
              <a:t>CDSS provide alerts and recommendations to healthcare providers based on patient data and drug interactions. These systems help prevent potential adverse effects and dosage errors.</a:t>
            </a:r>
          </a:p>
        </p:txBody>
      </p:sp>
      <p:sp>
        <p:nvSpPr>
          <p:cNvPr id="26" name="矩形 25"/>
          <p:cNvSpPr/>
          <p:nvPr/>
        </p:nvSpPr>
        <p:spPr>
          <a:xfrm>
            <a:off x="9423400" y="4617085"/>
            <a:ext cx="2635885" cy="1599565"/>
          </a:xfrm>
          <a:prstGeom prst="rect">
            <a:avLst/>
          </a:prstGeom>
        </p:spPr>
        <p:txBody>
          <a:bodyPr wrap="square">
            <a:spAutoFit/>
          </a:bodyPr>
          <a:lstStyle/>
          <a:p>
            <a:pPr algn="just"/>
            <a:r>
              <a:rPr lang="zh-CN" altLang="en-US" sz="1400" b="1" dirty="0">
                <a:solidFill>
                  <a:srgbClr val="603813"/>
                </a:solidFill>
              </a:rPr>
              <a:t>Conducting thorough medication reconciliation during transitions of care (e.g., admission, transfer, discharge) helps identify discrepancies and prevent errors caused by misunderstandings or changes in medication regimens.</a:t>
            </a:r>
          </a:p>
        </p:txBody>
      </p:sp>
      <p:sp>
        <p:nvSpPr>
          <p:cNvPr id="28" name="矩形 20"/>
          <p:cNvSpPr/>
          <p:nvPr/>
        </p:nvSpPr>
        <p:spPr>
          <a:xfrm>
            <a:off x="3691508" y="4073736"/>
            <a:ext cx="2271456" cy="338554"/>
          </a:xfrm>
          <a:prstGeom prst="rect">
            <a:avLst/>
          </a:prstGeom>
        </p:spPr>
        <p:txBody>
          <a:bodyPr wrap="none">
            <a:spAutoFit/>
          </a:bodyPr>
          <a:lstStyle/>
          <a:p>
            <a:pPr algn="l"/>
            <a:r>
              <a:rPr lang="zh-CN" altLang="en-US" sz="1600" b="1" u="sng" dirty="0">
                <a:solidFill>
                  <a:srgbClr val="FAD6D6"/>
                </a:solidFill>
                <a:sym typeface="+mn-ea"/>
              </a:rPr>
              <a:t>Barcoding and Scanning:</a:t>
            </a:r>
            <a:endParaRPr lang="zh-CN" altLang="en-US" sz="1600" b="1" u="sng" dirty="0">
              <a:solidFill>
                <a:srgbClr val="FAD6D6"/>
              </a:solidFill>
              <a:latin typeface="Calibri Light" panose="020F0302020204030204"/>
              <a:sym typeface="+mn-ea"/>
            </a:endParaRPr>
          </a:p>
        </p:txBody>
      </p:sp>
      <p:sp>
        <p:nvSpPr>
          <p:cNvPr id="29" name="矩形 20"/>
          <p:cNvSpPr/>
          <p:nvPr/>
        </p:nvSpPr>
        <p:spPr>
          <a:xfrm>
            <a:off x="9496043" y="4137236"/>
            <a:ext cx="2433955" cy="337185"/>
          </a:xfrm>
          <a:prstGeom prst="rect">
            <a:avLst/>
          </a:prstGeom>
        </p:spPr>
        <p:txBody>
          <a:bodyPr wrap="none">
            <a:spAutoFit/>
          </a:bodyPr>
          <a:lstStyle/>
          <a:p>
            <a:pPr algn="l"/>
            <a:r>
              <a:rPr lang="zh-CN" altLang="en-US" sz="1600" b="1" u="sng" dirty="0">
                <a:solidFill>
                  <a:srgbClr val="FAD6D6"/>
                </a:solidFill>
                <a:sym typeface="+mn-ea"/>
              </a:rPr>
              <a:t>Medication Reconciliation:</a:t>
            </a:r>
            <a:endParaRPr lang="zh-CN" altLang="en-US" sz="1600" b="1" u="sng" dirty="0">
              <a:solidFill>
                <a:srgbClr val="FAD6D6"/>
              </a:solidFill>
              <a:latin typeface="Calibri Light" panose="020F0302020204030204"/>
              <a:sym typeface="+mn-ea"/>
            </a:endParaRPr>
          </a:p>
        </p:txBody>
      </p:sp>
      <p:sp>
        <p:nvSpPr>
          <p:cNvPr id="30" name="矩形 20"/>
          <p:cNvSpPr/>
          <p:nvPr/>
        </p:nvSpPr>
        <p:spPr>
          <a:xfrm>
            <a:off x="6372478" y="4137236"/>
            <a:ext cx="3051175" cy="337185"/>
          </a:xfrm>
          <a:prstGeom prst="rect">
            <a:avLst/>
          </a:prstGeom>
        </p:spPr>
        <p:txBody>
          <a:bodyPr wrap="none">
            <a:spAutoFit/>
          </a:bodyPr>
          <a:lstStyle/>
          <a:p>
            <a:pPr algn="l"/>
            <a:r>
              <a:rPr lang="zh-CN" altLang="en-US" sz="1600" b="1" u="sng" dirty="0">
                <a:solidFill>
                  <a:srgbClr val="FAD6D6"/>
                </a:solidFill>
                <a:sym typeface="+mn-ea"/>
              </a:rPr>
              <a:t>Clinical Decision Support Systems</a:t>
            </a:r>
            <a:r>
              <a:rPr lang="sr-Latn-RS" altLang="zh-CN" sz="1600" b="1" u="sng" dirty="0">
                <a:solidFill>
                  <a:srgbClr val="FAD6D6"/>
                </a:solidFill>
                <a:sym typeface="+mn-ea"/>
              </a:rPr>
              <a:t>:</a:t>
            </a:r>
            <a:endParaRPr lang="sr-Latn-RS" altLang="zh-CN" sz="1600" b="1" u="sng" dirty="0">
              <a:solidFill>
                <a:srgbClr val="FAD6D6"/>
              </a:solidFill>
              <a:latin typeface="Calibri Light" panose="020F0302020204030204"/>
              <a:sym typeface="+mn-ea"/>
            </a:endParaRPr>
          </a:p>
        </p:txBody>
      </p:sp>
      <p:pic>
        <p:nvPicPr>
          <p:cNvPr id="31" name="Picture 30" descr="HC-Medical-Records-Digital-removebg-preview"/>
          <p:cNvPicPr>
            <a:picLocks noChangeAspect="1"/>
          </p:cNvPicPr>
          <p:nvPr/>
        </p:nvPicPr>
        <p:blipFill>
          <a:blip r:embed="rId2" cstate="print"/>
          <a:srcRect l="3159" t="51577" r="74408"/>
          <a:stretch>
            <a:fillRect/>
          </a:stretch>
        </p:blipFill>
        <p:spPr>
          <a:xfrm>
            <a:off x="2152650" y="2914015"/>
            <a:ext cx="901700" cy="972185"/>
          </a:xfrm>
          <a:prstGeom prst="rect">
            <a:avLst/>
          </a:prstGeom>
        </p:spPr>
      </p:pic>
      <p:pic>
        <p:nvPicPr>
          <p:cNvPr id="32" name="Picture 31" descr="HC-Medical-Records-Digital-removebg-preview"/>
          <p:cNvPicPr>
            <a:picLocks noChangeAspect="1"/>
          </p:cNvPicPr>
          <p:nvPr/>
        </p:nvPicPr>
        <p:blipFill>
          <a:blip r:embed="rId2" cstate="print"/>
          <a:srcRect l="51957" t="5420" r="28317" b="52181"/>
          <a:stretch>
            <a:fillRect/>
          </a:stretch>
        </p:blipFill>
        <p:spPr>
          <a:xfrm>
            <a:off x="4594225" y="2896870"/>
            <a:ext cx="862965" cy="925830"/>
          </a:xfrm>
          <a:prstGeom prst="rect">
            <a:avLst/>
          </a:prstGeom>
        </p:spPr>
      </p:pic>
      <p:pic>
        <p:nvPicPr>
          <p:cNvPr id="33" name="Picture 32" descr="HC-Medical-Records-Digital-removebg-preview"/>
          <p:cNvPicPr>
            <a:picLocks noChangeAspect="1"/>
          </p:cNvPicPr>
          <p:nvPr/>
        </p:nvPicPr>
        <p:blipFill>
          <a:blip r:embed="rId2" cstate="print"/>
          <a:srcRect l="26657" t="54599" r="51513" b="4835"/>
          <a:stretch>
            <a:fillRect/>
          </a:stretch>
        </p:blipFill>
        <p:spPr>
          <a:xfrm>
            <a:off x="6997065" y="2971800"/>
            <a:ext cx="910590" cy="845185"/>
          </a:xfrm>
          <a:prstGeom prst="rect">
            <a:avLst/>
          </a:prstGeom>
        </p:spPr>
      </p:pic>
      <p:pic>
        <p:nvPicPr>
          <p:cNvPr id="34" name="Picture 33" descr="HC-Medical-Records-Digital-removebg-preview"/>
          <p:cNvPicPr>
            <a:picLocks noChangeAspect="1"/>
          </p:cNvPicPr>
          <p:nvPr/>
        </p:nvPicPr>
        <p:blipFill>
          <a:blip r:embed="rId2" cstate="print"/>
          <a:srcRect l="26808" t="4514" r="51664" b="52786"/>
          <a:stretch>
            <a:fillRect/>
          </a:stretch>
        </p:blipFill>
        <p:spPr>
          <a:xfrm>
            <a:off x="9220200" y="3052445"/>
            <a:ext cx="842010" cy="83375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en-US" altLang="zh-CN" b="1">
                <a:ln w="6600">
                  <a:solidFill>
                    <a:schemeClr val="accent2"/>
                  </a:solidFill>
                  <a:prstDash val="solid"/>
                </a:ln>
                <a:solidFill>
                  <a:srgbClr val="FAD6D6"/>
                </a:solidFill>
                <a:effectLst>
                  <a:outerShdw dist="38100" dir="2700000" algn="tl" rotWithShape="0">
                    <a:schemeClr val="accent2"/>
                  </a:outerShdw>
                </a:effectLst>
                <a:sym typeface="+mn-ea"/>
              </a:rPr>
              <a:t>Reducing Medication Errors</a:t>
            </a:r>
            <a:endParaRPr lang="zh-CN" altLang="en-US" dirty="0"/>
          </a:p>
        </p:txBody>
      </p:sp>
      <p:sp>
        <p:nvSpPr>
          <p:cNvPr id="8" name="椭圆 7"/>
          <p:cNvSpPr/>
          <p:nvPr/>
        </p:nvSpPr>
        <p:spPr>
          <a:xfrm>
            <a:off x="4830579" y="2470944"/>
            <a:ext cx="754743" cy="754743"/>
          </a:xfrm>
          <a:prstGeom prst="ellipse">
            <a:avLst/>
          </a:prstGeom>
          <a:solidFill>
            <a:srgbClr val="F47474">
              <a:alpha val="70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mn-ea"/>
              </a:rPr>
              <a:t>2</a:t>
            </a:r>
            <a:endParaRPr lang="zh-CN" altLang="en-US" sz="3200" dirty="0">
              <a:solidFill>
                <a:schemeClr val="bg1"/>
              </a:solidFill>
              <a:latin typeface="+mn-ea"/>
            </a:endParaRPr>
          </a:p>
        </p:txBody>
      </p:sp>
      <p:sp>
        <p:nvSpPr>
          <p:cNvPr id="9" name="椭圆 8"/>
          <p:cNvSpPr/>
          <p:nvPr/>
        </p:nvSpPr>
        <p:spPr>
          <a:xfrm>
            <a:off x="4830578" y="4789942"/>
            <a:ext cx="754743" cy="754743"/>
          </a:xfrm>
          <a:prstGeom prst="ellipse">
            <a:avLst/>
          </a:prstGeom>
          <a:solidFill>
            <a:srgbClr val="F47474">
              <a:alpha val="70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mn-ea"/>
              </a:rPr>
              <a:t>4</a:t>
            </a:r>
            <a:endParaRPr lang="zh-CN" altLang="en-US" sz="3200" dirty="0">
              <a:solidFill>
                <a:schemeClr val="bg1"/>
              </a:solidFill>
              <a:latin typeface="+mn-ea"/>
            </a:endParaRPr>
          </a:p>
        </p:txBody>
      </p:sp>
      <p:sp>
        <p:nvSpPr>
          <p:cNvPr id="10" name="椭圆 9"/>
          <p:cNvSpPr/>
          <p:nvPr/>
        </p:nvSpPr>
        <p:spPr>
          <a:xfrm>
            <a:off x="1988457" y="4789941"/>
            <a:ext cx="754743" cy="754743"/>
          </a:xfrm>
          <a:prstGeom prst="ellipse">
            <a:avLst/>
          </a:prstGeom>
          <a:solidFill>
            <a:srgbClr val="F47474">
              <a:alpha val="70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mn-ea"/>
              </a:rPr>
              <a:t>3</a:t>
            </a:r>
            <a:endParaRPr lang="zh-CN" altLang="en-US" sz="3200" dirty="0">
              <a:solidFill>
                <a:schemeClr val="bg1"/>
              </a:solidFill>
              <a:latin typeface="+mn-ea"/>
            </a:endParaRPr>
          </a:p>
        </p:txBody>
      </p:sp>
      <p:sp>
        <p:nvSpPr>
          <p:cNvPr id="11" name="椭圆 10"/>
          <p:cNvSpPr/>
          <p:nvPr/>
        </p:nvSpPr>
        <p:spPr>
          <a:xfrm>
            <a:off x="1988456" y="2474686"/>
            <a:ext cx="754743" cy="754743"/>
          </a:xfrm>
          <a:prstGeom prst="ellipse">
            <a:avLst/>
          </a:prstGeom>
          <a:solidFill>
            <a:srgbClr val="F47474">
              <a:alpha val="70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mn-ea"/>
              </a:rPr>
              <a:t>1</a:t>
            </a:r>
            <a:endParaRPr lang="zh-CN" altLang="en-US" sz="3200" dirty="0">
              <a:solidFill>
                <a:schemeClr val="bg1"/>
              </a:solidFill>
              <a:latin typeface="+mn-ea"/>
            </a:endParaRPr>
          </a:p>
        </p:txBody>
      </p:sp>
      <p:sp>
        <p:nvSpPr>
          <p:cNvPr id="21" name="矩形 20"/>
          <p:cNvSpPr/>
          <p:nvPr/>
        </p:nvSpPr>
        <p:spPr>
          <a:xfrm>
            <a:off x="6999611" y="2219335"/>
            <a:ext cx="4295769" cy="953135"/>
          </a:xfrm>
          <a:prstGeom prst="rect">
            <a:avLst/>
          </a:prstGeom>
        </p:spPr>
        <p:txBody>
          <a:bodyPr wrap="square">
            <a:spAutoFit/>
          </a:bodyPr>
          <a:lstStyle/>
          <a:p>
            <a:r>
              <a:rPr lang="zh-CN" altLang="en-US" sz="1400" b="1" dirty="0">
                <a:solidFill>
                  <a:srgbClr val="603813"/>
                </a:solidFill>
              </a:rPr>
              <a:t>These cabinets store and dispense medications securely, reducing the risk of mix-ups and unauthorized access. They also offer real-time tracking of medication inventory.</a:t>
            </a:r>
          </a:p>
        </p:txBody>
      </p:sp>
      <p:cxnSp>
        <p:nvCxnSpPr>
          <p:cNvPr id="22" name="直接连接符 21"/>
          <p:cNvCxnSpPr/>
          <p:nvPr/>
        </p:nvCxnSpPr>
        <p:spPr>
          <a:xfrm>
            <a:off x="6997614" y="2413468"/>
            <a:ext cx="0" cy="564569"/>
          </a:xfrm>
          <a:prstGeom prst="line">
            <a:avLst/>
          </a:prstGeom>
          <a:ln w="38100">
            <a:solidFill>
              <a:srgbClr val="F47474"/>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7056444" y="3524872"/>
            <a:ext cx="4295769" cy="737235"/>
          </a:xfrm>
          <a:prstGeom prst="rect">
            <a:avLst/>
          </a:prstGeom>
        </p:spPr>
        <p:txBody>
          <a:bodyPr wrap="square">
            <a:spAutoFit/>
          </a:bodyPr>
          <a:lstStyle/>
          <a:p>
            <a:r>
              <a:rPr lang="zh-CN" altLang="en-US" sz="1400" b="1" dirty="0">
                <a:solidFill>
                  <a:srgbClr val="603813"/>
                </a:solidFill>
              </a:rPr>
              <a:t>These devices can deliver intravenous medications with programmed dosage limits, reducing the risk of administering incorrect doses.</a:t>
            </a:r>
          </a:p>
        </p:txBody>
      </p:sp>
      <p:cxnSp>
        <p:nvCxnSpPr>
          <p:cNvPr id="25" name="直接连接符 24"/>
          <p:cNvCxnSpPr/>
          <p:nvPr/>
        </p:nvCxnSpPr>
        <p:spPr>
          <a:xfrm>
            <a:off x="6997932" y="3501200"/>
            <a:ext cx="0" cy="564569"/>
          </a:xfrm>
          <a:prstGeom prst="line">
            <a:avLst/>
          </a:prstGeom>
          <a:ln w="38100">
            <a:solidFill>
              <a:srgbClr val="F47474"/>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056755" y="4246245"/>
            <a:ext cx="3796665" cy="368300"/>
          </a:xfrm>
          <a:prstGeom prst="rect">
            <a:avLst/>
          </a:prstGeom>
          <a:noFill/>
        </p:spPr>
        <p:txBody>
          <a:bodyPr wrap="square">
            <a:spAutoFit/>
          </a:bodyPr>
          <a:lstStyle/>
          <a:p>
            <a:r>
              <a:rPr lang="sr-Latn-RS" altLang="zh-CN" b="1" dirty="0">
                <a:ln>
                  <a:solidFill>
                    <a:srgbClr val="F47474"/>
                  </a:solidFill>
                </a:ln>
                <a:solidFill>
                  <a:srgbClr val="FAD6D6"/>
                </a:solidFill>
                <a:sym typeface="+mn-ea"/>
              </a:rPr>
              <a:t>  </a:t>
            </a:r>
            <a:r>
              <a:rPr lang="zh-CN" altLang="en-US" b="1" dirty="0">
                <a:ln>
                  <a:solidFill>
                    <a:srgbClr val="F47474"/>
                  </a:solidFill>
                </a:ln>
                <a:solidFill>
                  <a:srgbClr val="FAD6D6"/>
                </a:solidFill>
                <a:sym typeface="+mn-ea"/>
              </a:rPr>
              <a:t>Standardized Medication Orders:</a:t>
            </a:r>
          </a:p>
        </p:txBody>
      </p:sp>
      <p:sp>
        <p:nvSpPr>
          <p:cNvPr id="27" name="矩形 26"/>
          <p:cNvSpPr/>
          <p:nvPr/>
        </p:nvSpPr>
        <p:spPr>
          <a:xfrm>
            <a:off x="7056444" y="4542119"/>
            <a:ext cx="4295769" cy="737235"/>
          </a:xfrm>
          <a:prstGeom prst="rect">
            <a:avLst/>
          </a:prstGeom>
        </p:spPr>
        <p:txBody>
          <a:bodyPr wrap="square">
            <a:spAutoFit/>
          </a:bodyPr>
          <a:lstStyle/>
          <a:p>
            <a:r>
              <a:rPr lang="zh-CN" altLang="en-US" sz="1400" b="1" dirty="0">
                <a:solidFill>
                  <a:srgbClr val="603813"/>
                </a:solidFill>
              </a:rPr>
              <a:t>Using standardized order sets and medication protocols helps reduce confusion and errors caused by unclear or ambiguous instructions.</a:t>
            </a:r>
          </a:p>
        </p:txBody>
      </p:sp>
      <p:cxnSp>
        <p:nvCxnSpPr>
          <p:cNvPr id="28" name="直接连接符 27"/>
          <p:cNvCxnSpPr/>
          <p:nvPr/>
        </p:nvCxnSpPr>
        <p:spPr>
          <a:xfrm>
            <a:off x="6997932" y="4388907"/>
            <a:ext cx="0" cy="564569"/>
          </a:xfrm>
          <a:prstGeom prst="line">
            <a:avLst/>
          </a:prstGeom>
          <a:ln w="38100">
            <a:solidFill>
              <a:srgbClr val="F47474"/>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137724" y="5392874"/>
            <a:ext cx="2174727" cy="368300"/>
          </a:xfrm>
          <a:prstGeom prst="rect">
            <a:avLst/>
          </a:prstGeom>
          <a:noFill/>
        </p:spPr>
        <p:txBody>
          <a:bodyPr wrap="square">
            <a:spAutoFit/>
          </a:bodyPr>
          <a:lstStyle/>
          <a:p>
            <a:r>
              <a:rPr lang="zh-CN" altLang="en-US" b="1" dirty="0">
                <a:ln>
                  <a:solidFill>
                    <a:srgbClr val="F47474"/>
                  </a:solidFill>
                </a:ln>
                <a:solidFill>
                  <a:srgbClr val="FAD6D6"/>
                </a:solidFill>
                <a:sym typeface="+mn-ea"/>
              </a:rPr>
              <a:t>Patient Education</a:t>
            </a:r>
            <a:r>
              <a:rPr lang="zh-CN" altLang="en-US" dirty="0">
                <a:solidFill>
                  <a:srgbClr val="603813"/>
                </a:solidFill>
                <a:sym typeface="+mn-ea"/>
              </a:rPr>
              <a:t>:</a:t>
            </a:r>
            <a:endParaRPr lang="zh-CN" altLang="en-US" dirty="0">
              <a:solidFill>
                <a:srgbClr val="603813"/>
              </a:solidFill>
            </a:endParaRPr>
          </a:p>
        </p:txBody>
      </p:sp>
      <p:sp>
        <p:nvSpPr>
          <p:cNvPr id="30" name="矩形 29"/>
          <p:cNvSpPr/>
          <p:nvPr/>
        </p:nvSpPr>
        <p:spPr>
          <a:xfrm>
            <a:off x="7043658" y="5801486"/>
            <a:ext cx="4295769" cy="737235"/>
          </a:xfrm>
          <a:prstGeom prst="rect">
            <a:avLst/>
          </a:prstGeom>
        </p:spPr>
        <p:txBody>
          <a:bodyPr wrap="square">
            <a:spAutoFit/>
          </a:bodyPr>
          <a:lstStyle/>
          <a:p>
            <a:r>
              <a:rPr lang="zh-CN" altLang="en-US" sz="1400" b="1" dirty="0">
                <a:solidFill>
                  <a:srgbClr val="603813"/>
                </a:solidFill>
              </a:rPr>
              <a:t>Educating patients about their medications, including proper dosage, timing, and potential side effects, empowers them to take an active role in their care.</a:t>
            </a:r>
          </a:p>
        </p:txBody>
      </p:sp>
      <p:cxnSp>
        <p:nvCxnSpPr>
          <p:cNvPr id="31" name="直接连接符 30"/>
          <p:cNvCxnSpPr/>
          <p:nvPr/>
        </p:nvCxnSpPr>
        <p:spPr>
          <a:xfrm>
            <a:off x="6997932" y="5276614"/>
            <a:ext cx="0" cy="564569"/>
          </a:xfrm>
          <a:prstGeom prst="line">
            <a:avLst/>
          </a:prstGeom>
          <a:ln w="38100">
            <a:solidFill>
              <a:srgbClr val="F47474"/>
            </a:solidFill>
          </a:ln>
        </p:spPr>
        <p:style>
          <a:lnRef idx="1">
            <a:schemeClr val="accent1"/>
          </a:lnRef>
          <a:fillRef idx="0">
            <a:schemeClr val="accent1"/>
          </a:fillRef>
          <a:effectRef idx="0">
            <a:schemeClr val="accent1"/>
          </a:effectRef>
          <a:fontRef idx="minor">
            <a:schemeClr val="tx1"/>
          </a:fontRef>
        </p:style>
      </p:cxnSp>
      <p:sp>
        <p:nvSpPr>
          <p:cNvPr id="2" name="矩形 19"/>
          <p:cNvSpPr/>
          <p:nvPr/>
        </p:nvSpPr>
        <p:spPr>
          <a:xfrm>
            <a:off x="7138035" y="1852295"/>
            <a:ext cx="3360420" cy="368300"/>
          </a:xfrm>
          <a:prstGeom prst="rect">
            <a:avLst/>
          </a:prstGeom>
          <a:noFill/>
        </p:spPr>
        <p:txBody>
          <a:bodyPr wrap="square">
            <a:spAutoFit/>
          </a:bodyPr>
          <a:lstStyle/>
          <a:p>
            <a:r>
              <a:rPr lang="zh-CN" altLang="en-US" b="1" dirty="0">
                <a:ln>
                  <a:solidFill>
                    <a:srgbClr val="F47474"/>
                  </a:solidFill>
                </a:ln>
                <a:solidFill>
                  <a:srgbClr val="FAD6D6"/>
                </a:solidFill>
                <a:sym typeface="+mn-ea"/>
              </a:rPr>
              <a:t>Automated Dispensing Cabinets:</a:t>
            </a:r>
          </a:p>
        </p:txBody>
      </p:sp>
      <p:sp>
        <p:nvSpPr>
          <p:cNvPr id="12" name="矩形 22"/>
          <p:cNvSpPr/>
          <p:nvPr/>
        </p:nvSpPr>
        <p:spPr>
          <a:xfrm>
            <a:off x="7138035" y="3197225"/>
            <a:ext cx="2631440" cy="368300"/>
          </a:xfrm>
          <a:prstGeom prst="rect">
            <a:avLst/>
          </a:prstGeom>
          <a:noFill/>
        </p:spPr>
        <p:txBody>
          <a:bodyPr wrap="square">
            <a:spAutoFit/>
          </a:bodyPr>
          <a:lstStyle/>
          <a:p>
            <a:r>
              <a:rPr lang="zh-CN" altLang="en-US" b="1" dirty="0">
                <a:ln>
                  <a:solidFill>
                    <a:srgbClr val="F47474"/>
                  </a:solidFill>
                </a:ln>
                <a:solidFill>
                  <a:srgbClr val="FAD6D6"/>
                </a:solidFill>
                <a:sym typeface="+mn-ea"/>
              </a:rPr>
              <a:t>Smart Infusion Pumps: </a:t>
            </a:r>
          </a:p>
        </p:txBody>
      </p:sp>
      <p:pic>
        <p:nvPicPr>
          <p:cNvPr id="13" name="Picture 12" descr="HC-Medical-Records-Digital-removebg-preview"/>
          <p:cNvPicPr>
            <a:picLocks noChangeAspect="1"/>
          </p:cNvPicPr>
          <p:nvPr/>
        </p:nvPicPr>
        <p:blipFill>
          <a:blip r:embed="rId2" cstate="print"/>
          <a:srcRect l="53013" t="51275" r="31023" b="4835"/>
          <a:stretch>
            <a:fillRect/>
          </a:stretch>
        </p:blipFill>
        <p:spPr>
          <a:xfrm>
            <a:off x="2508250" y="3917315"/>
            <a:ext cx="1075055" cy="1475740"/>
          </a:xfrm>
          <a:prstGeom prst="rect">
            <a:avLst/>
          </a:prstGeom>
        </p:spPr>
      </p:pic>
      <p:pic>
        <p:nvPicPr>
          <p:cNvPr id="15" name="Picture 14" descr="HC-Medical-Records-Digital-removebg-preview"/>
          <p:cNvPicPr>
            <a:picLocks noChangeAspect="1"/>
          </p:cNvPicPr>
          <p:nvPr/>
        </p:nvPicPr>
        <p:blipFill>
          <a:blip r:embed="rId2" cstate="print"/>
          <a:srcRect t="4400" r="74267" b="51596"/>
          <a:stretch>
            <a:fillRect/>
          </a:stretch>
        </p:blipFill>
        <p:spPr>
          <a:xfrm>
            <a:off x="2320290" y="2641600"/>
            <a:ext cx="1732915" cy="1479550"/>
          </a:xfrm>
          <a:prstGeom prst="rect">
            <a:avLst/>
          </a:prstGeom>
        </p:spPr>
      </p:pic>
      <p:pic>
        <p:nvPicPr>
          <p:cNvPr id="16" name="Picture 15" descr="HC-Medical-Records-Digital-removebg-preview"/>
          <p:cNvPicPr>
            <a:picLocks noChangeAspect="1"/>
          </p:cNvPicPr>
          <p:nvPr/>
        </p:nvPicPr>
        <p:blipFill>
          <a:blip r:embed="rId2" cstate="print"/>
          <a:srcRect l="75455" r="3762" b="47365"/>
          <a:stretch>
            <a:fillRect/>
          </a:stretch>
        </p:blipFill>
        <p:spPr>
          <a:xfrm>
            <a:off x="3651250" y="2619375"/>
            <a:ext cx="1399540" cy="1769745"/>
          </a:xfrm>
          <a:prstGeom prst="rect">
            <a:avLst/>
          </a:prstGeom>
        </p:spPr>
      </p:pic>
      <p:pic>
        <p:nvPicPr>
          <p:cNvPr id="17" name="Picture 16" descr="HC-Medical-Records-Digital-removebg-preview"/>
          <p:cNvPicPr>
            <a:picLocks noChangeAspect="1"/>
          </p:cNvPicPr>
          <p:nvPr/>
        </p:nvPicPr>
        <p:blipFill>
          <a:blip r:embed="rId2" cstate="print"/>
          <a:srcRect l="73201" t="52786"/>
          <a:stretch>
            <a:fillRect/>
          </a:stretch>
        </p:blipFill>
        <p:spPr>
          <a:xfrm>
            <a:off x="3448685" y="3947160"/>
            <a:ext cx="1804670" cy="15875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ln w="6600">
                  <a:solidFill>
                    <a:schemeClr val="accent2"/>
                  </a:solidFill>
                  <a:prstDash val="solid"/>
                </a:ln>
                <a:solidFill>
                  <a:srgbClr val="FAD6D6"/>
                </a:solidFill>
                <a:effectLst>
                  <a:outerShdw dist="38100" dir="2700000" algn="tl" rotWithShape="0">
                    <a:schemeClr val="accent2"/>
                  </a:outerShdw>
                </a:effectLst>
              </a:rPr>
              <a:t>Tracking Epidemiological Trends</a:t>
            </a:r>
          </a:p>
        </p:txBody>
      </p:sp>
      <p:sp>
        <p:nvSpPr>
          <p:cNvPr id="3" name="文本占位符 2"/>
          <p:cNvSpPr>
            <a:spLocks noGrp="1"/>
          </p:cNvSpPr>
          <p:nvPr>
            <p:ph type="body" idx="1"/>
          </p:nvPr>
        </p:nvSpPr>
        <p:spPr>
          <a:xfrm>
            <a:off x="1410335" y="4395470"/>
            <a:ext cx="9672320" cy="1499870"/>
          </a:xfrm>
        </p:spPr>
        <p:txBody>
          <a:bodyPr>
            <a:normAutofit fontScale="92500" lnSpcReduction="10000"/>
          </a:bodyPr>
          <a:lstStyle/>
          <a:p>
            <a:pPr algn="just"/>
            <a:r>
              <a:rPr lang="en-US" altLang="zh-CN" sz="1400" b="1" dirty="0"/>
              <a:t>Monitoring epidemiological trends plays a crucial role in public health, as it helps identify patterns of diseases and health-related events within populations. This information enables timely interventions, resource allocation, and the development of effective prevention and control strategies. Here are key aspects of tracking epidemiological trends</a:t>
            </a:r>
            <a:r>
              <a:rPr lang="sr-Latn-RS" altLang="zh-CN" sz="1400" b="1" dirty="0"/>
              <a:t>.</a:t>
            </a:r>
            <a:endParaRPr lang="en-US" altLang="zh-CN" sz="1400" b="1" dirty="0"/>
          </a:p>
          <a:p>
            <a:pPr algn="just"/>
            <a:r>
              <a:rPr lang="en-US" altLang="zh-CN" sz="1400" b="1" u="sng" dirty="0"/>
              <a:t>Surveillance Systems</a:t>
            </a:r>
            <a:r>
              <a:rPr lang="sr-Latn-RS" altLang="zh-CN" sz="1400" b="1" u="sng" dirty="0"/>
              <a:t> </a:t>
            </a:r>
            <a:r>
              <a:rPr lang="sr-Latn-RS" altLang="en-US" sz="1400" b="1" u="sng" dirty="0"/>
              <a:t>-</a:t>
            </a:r>
            <a:r>
              <a:rPr lang="en-US" altLang="zh-CN" sz="1400" b="1" u="sng" dirty="0"/>
              <a:t> </a:t>
            </a:r>
            <a:r>
              <a:rPr lang="en-US" altLang="zh-CN" sz="1400" b="1" dirty="0"/>
              <a:t>Establishing surveillance systems allows the systematic collection, analysis, and interpretation of health-related data. These systems track diseases, injuries, risk factors, and other health indicators over time.</a:t>
            </a:r>
          </a:p>
          <a:p>
            <a:pPr algn="just"/>
            <a:r>
              <a:rPr lang="en-US" altLang="zh-CN" sz="1400" b="1" u="sng" dirty="0"/>
              <a:t>Early Detection of Outbreaks: </a:t>
            </a:r>
            <a:r>
              <a:rPr lang="en-US" altLang="zh-CN" sz="1400" b="1" dirty="0"/>
              <a:t>Surveillance systems enable the early detection of disease outbreaks, allowing public health authorities to respond promptly and prevent further spread.</a:t>
            </a:r>
          </a:p>
          <a:p>
            <a:pPr algn="just"/>
            <a:endParaRPr lang="en-US" altLang="zh-CN" sz="1400" dirty="0"/>
          </a:p>
          <a:p>
            <a:pPr algn="just"/>
            <a:endParaRPr lang="en-US" altLang="zh-CN" sz="1400" dirty="0"/>
          </a:p>
        </p:txBody>
      </p:sp>
      <p:pic>
        <p:nvPicPr>
          <p:cNvPr id="4" name="Picture 3" descr="remote_consultations"/>
          <p:cNvPicPr>
            <a:picLocks noChangeAspect="1"/>
          </p:cNvPicPr>
          <p:nvPr/>
        </p:nvPicPr>
        <p:blipFill>
          <a:blip r:embed="rId2" cstate="print"/>
          <a:stretch>
            <a:fillRect/>
          </a:stretch>
        </p:blipFill>
        <p:spPr>
          <a:xfrm>
            <a:off x="3888740" y="457835"/>
            <a:ext cx="4114800" cy="2667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sym typeface="+mn-ea"/>
              </a:rPr>
              <a:t>Tracking Epidemiological Trends</a:t>
            </a:r>
            <a:r>
              <a:rPr lang="en-US" altLang="zh-CN" b="1" dirty="0">
                <a:ln w="6600">
                  <a:solidFill>
                    <a:schemeClr val="accent2"/>
                  </a:solidFill>
                  <a:prstDash val="solid"/>
                </a:ln>
                <a:solidFill>
                  <a:srgbClr val="FAD6D6"/>
                </a:solidFill>
                <a:effectLst>
                  <a:outerShdw dist="38100" dir="2700000" algn="tl" rotWithShape="0">
                    <a:schemeClr val="accent2"/>
                  </a:outerShdw>
                </a:effectLst>
              </a:rPr>
              <a:t/>
            </a:r>
            <a:br>
              <a:rPr lang="en-US" altLang="zh-CN" b="1" dirty="0">
                <a:ln w="6600">
                  <a:solidFill>
                    <a:schemeClr val="accent2"/>
                  </a:solidFill>
                  <a:prstDash val="solid"/>
                </a:ln>
                <a:solidFill>
                  <a:srgbClr val="FAD6D6"/>
                </a:solidFill>
                <a:effectLst>
                  <a:outerShdw dist="38100" dir="2700000" algn="tl" rotWithShape="0">
                    <a:schemeClr val="accent2"/>
                  </a:outerShdw>
                </a:effectLst>
              </a:rPr>
            </a:br>
            <a:endParaRPr lang="zh-CN" altLang="en-US" dirty="0"/>
          </a:p>
        </p:txBody>
      </p:sp>
      <p:sp>
        <p:nvSpPr>
          <p:cNvPr id="3" name="矩形 2"/>
          <p:cNvSpPr>
            <a:spLocks noChangeArrowheads="1"/>
          </p:cNvSpPr>
          <p:nvPr/>
        </p:nvSpPr>
        <p:spPr bwMode="auto">
          <a:xfrm>
            <a:off x="1345728" y="1897063"/>
            <a:ext cx="635601" cy="646331"/>
          </a:xfrm>
          <a:prstGeom prst="rect">
            <a:avLst/>
          </a:prstGeom>
          <a:solidFill>
            <a:srgbClr val="F47474"/>
          </a:solidFill>
          <a:ln>
            <a:noFill/>
          </a:ln>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ctr" fontAlgn="base">
              <a:spcBef>
                <a:spcPct val="0"/>
              </a:spcBef>
              <a:spcAft>
                <a:spcPct val="0"/>
              </a:spcAft>
              <a:buFont typeface="Arial" panose="020B0604020202020204" pitchFamily="34" charset="0"/>
              <a:buNone/>
            </a:pPr>
            <a:r>
              <a:rPr lang="en-US" altLang="zh-CN" sz="3600" dirty="0">
                <a:solidFill>
                  <a:schemeClr val="bg1"/>
                </a:solidFill>
                <a:latin typeface="Microsoft YaHei Light" panose="020B0502040204020203" charset="-122"/>
                <a:ea typeface="Microsoft YaHei Light" panose="020B0502040204020203" charset="-122"/>
              </a:rPr>
              <a:t>1</a:t>
            </a:r>
            <a:endParaRPr lang="zh-CN" altLang="en-US" sz="3600" dirty="0">
              <a:solidFill>
                <a:schemeClr val="bg1"/>
              </a:solidFill>
              <a:latin typeface="Microsoft YaHei Light" panose="020B0502040204020203" charset="-122"/>
              <a:ea typeface="Microsoft YaHei Light" panose="020B0502040204020203" charset="-122"/>
            </a:endParaRPr>
          </a:p>
        </p:txBody>
      </p:sp>
      <p:sp>
        <p:nvSpPr>
          <p:cNvPr id="5" name="矩形 5"/>
          <p:cNvSpPr>
            <a:spLocks noChangeArrowheads="1"/>
          </p:cNvSpPr>
          <p:nvPr/>
        </p:nvSpPr>
        <p:spPr bwMode="auto">
          <a:xfrm>
            <a:off x="2014220" y="1936542"/>
            <a:ext cx="2240280" cy="583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600" b="1" dirty="0">
                <a:solidFill>
                  <a:srgbClr val="603813"/>
                </a:solidFill>
                <a:sym typeface="+mn-ea"/>
              </a:rPr>
              <a:t>Identification of Hig-Risk Groups</a:t>
            </a:r>
            <a:r>
              <a:rPr lang="sr-Latn-RS" altLang="zh-CN" sz="1600" b="1" dirty="0">
                <a:solidFill>
                  <a:srgbClr val="603813"/>
                </a:solidFill>
                <a:sym typeface="+mn-ea"/>
              </a:rPr>
              <a:t>:</a:t>
            </a:r>
            <a:r>
              <a:rPr lang="zh-CN" altLang="en-US" sz="1600" b="1" dirty="0">
                <a:solidFill>
                  <a:srgbClr val="603813"/>
                </a:solidFill>
                <a:sym typeface="+mn-ea"/>
              </a:rPr>
              <a:t> </a:t>
            </a:r>
            <a:endParaRPr lang="zh-CN" altLang="en-US" sz="1600" b="1" dirty="0">
              <a:solidFill>
                <a:srgbClr val="603813"/>
              </a:solidFill>
            </a:endParaRPr>
          </a:p>
        </p:txBody>
      </p:sp>
      <p:sp>
        <p:nvSpPr>
          <p:cNvPr id="6" name="矩形 1"/>
          <p:cNvSpPr>
            <a:spLocks noChangeArrowheads="1"/>
          </p:cNvSpPr>
          <p:nvPr/>
        </p:nvSpPr>
        <p:spPr bwMode="auto">
          <a:xfrm>
            <a:off x="1129030" y="2659380"/>
            <a:ext cx="3315335"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just" fontAlgn="base">
              <a:spcBef>
                <a:spcPct val="0"/>
              </a:spcBef>
              <a:spcAft>
                <a:spcPct val="0"/>
              </a:spcAft>
              <a:buFont typeface="Arial" panose="020B0604020202020204" pitchFamily="34" charset="0"/>
              <a:buNone/>
            </a:pPr>
            <a:r>
              <a:rPr lang="zh-CN" altLang="en-US" sz="1400">
                <a:solidFill>
                  <a:srgbClr val="603813"/>
                </a:solidFill>
              </a:rPr>
              <a:t>By analyzing data, epidemiologists can identify demographic groups or geographic areas that are disproportionately affected by certain diseases. This information guides targeted interventions.</a:t>
            </a:r>
          </a:p>
        </p:txBody>
      </p:sp>
      <p:sp>
        <p:nvSpPr>
          <p:cNvPr id="7" name="矩形 6"/>
          <p:cNvSpPr>
            <a:spLocks noChangeArrowheads="1"/>
          </p:cNvSpPr>
          <p:nvPr/>
        </p:nvSpPr>
        <p:spPr bwMode="auto">
          <a:xfrm>
            <a:off x="4885059" y="1897063"/>
            <a:ext cx="635601" cy="646331"/>
          </a:xfrm>
          <a:prstGeom prst="rect">
            <a:avLst/>
          </a:prstGeom>
          <a:solidFill>
            <a:srgbClr val="F47474"/>
          </a:solidFill>
          <a:ln>
            <a:noFill/>
          </a:ln>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ctr" fontAlgn="base">
              <a:spcBef>
                <a:spcPct val="0"/>
              </a:spcBef>
              <a:spcAft>
                <a:spcPct val="0"/>
              </a:spcAft>
              <a:buFont typeface="Arial" panose="020B0604020202020204" pitchFamily="34" charset="0"/>
              <a:buNone/>
            </a:pPr>
            <a:r>
              <a:rPr lang="en-US" altLang="zh-CN" sz="3600" dirty="0">
                <a:solidFill>
                  <a:schemeClr val="bg1"/>
                </a:solidFill>
                <a:latin typeface="Microsoft YaHei Light" panose="020B0502040204020203" charset="-122"/>
                <a:ea typeface="Microsoft YaHei Light" panose="020B0502040204020203" charset="-122"/>
              </a:rPr>
              <a:t>2</a:t>
            </a:r>
            <a:endParaRPr lang="zh-CN" altLang="en-US" sz="3600" dirty="0">
              <a:solidFill>
                <a:schemeClr val="bg1"/>
              </a:solidFill>
              <a:latin typeface="Microsoft YaHei Light" panose="020B0502040204020203" charset="-122"/>
              <a:ea typeface="Microsoft YaHei Light" panose="020B0502040204020203" charset="-122"/>
            </a:endParaRPr>
          </a:p>
        </p:txBody>
      </p:sp>
      <p:sp>
        <p:nvSpPr>
          <p:cNvPr id="8" name="矩形 5"/>
          <p:cNvSpPr>
            <a:spLocks noChangeArrowheads="1"/>
          </p:cNvSpPr>
          <p:nvPr/>
        </p:nvSpPr>
        <p:spPr bwMode="auto">
          <a:xfrm>
            <a:off x="5520690" y="1959610"/>
            <a:ext cx="2053590" cy="583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600" b="1" dirty="0">
                <a:solidFill>
                  <a:srgbClr val="603813"/>
                </a:solidFill>
                <a:sym typeface="+mn-ea"/>
              </a:rPr>
              <a:t>Monitoring Health Disparities: </a:t>
            </a:r>
            <a:endParaRPr lang="zh-CN" altLang="en-US" sz="1600" b="1" dirty="0">
              <a:solidFill>
                <a:srgbClr val="603813"/>
              </a:solidFill>
            </a:endParaRPr>
          </a:p>
        </p:txBody>
      </p:sp>
      <p:sp>
        <p:nvSpPr>
          <p:cNvPr id="9" name="矩形 1"/>
          <p:cNvSpPr>
            <a:spLocks noChangeArrowheads="1"/>
          </p:cNvSpPr>
          <p:nvPr/>
        </p:nvSpPr>
        <p:spPr bwMode="auto">
          <a:xfrm>
            <a:off x="4794855" y="2666048"/>
            <a:ext cx="2667000" cy="1383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just" fontAlgn="base">
              <a:spcBef>
                <a:spcPct val="0"/>
              </a:spcBef>
              <a:spcAft>
                <a:spcPct val="0"/>
              </a:spcAft>
              <a:buFont typeface="Arial" panose="020B0604020202020204" pitchFamily="34" charset="0"/>
              <a:buNone/>
            </a:pPr>
            <a:r>
              <a:rPr lang="zh-CN" altLang="en-US" sz="1400">
                <a:solidFill>
                  <a:srgbClr val="603813"/>
                </a:solidFill>
              </a:rPr>
              <a:t>Epidemiological data can highlight health disparities among different population groups, shedding light on social determinants of health and guiding efforts to reduce inequalities. </a:t>
            </a:r>
          </a:p>
        </p:txBody>
      </p:sp>
      <p:sp>
        <p:nvSpPr>
          <p:cNvPr id="10" name="矩形 9"/>
          <p:cNvSpPr>
            <a:spLocks noChangeArrowheads="1"/>
          </p:cNvSpPr>
          <p:nvPr/>
        </p:nvSpPr>
        <p:spPr bwMode="auto">
          <a:xfrm>
            <a:off x="8424390" y="1897063"/>
            <a:ext cx="635601" cy="646331"/>
          </a:xfrm>
          <a:prstGeom prst="rect">
            <a:avLst/>
          </a:prstGeom>
          <a:solidFill>
            <a:srgbClr val="F47474"/>
          </a:solidFill>
          <a:ln>
            <a:noFill/>
          </a:ln>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ctr" fontAlgn="base">
              <a:spcBef>
                <a:spcPct val="0"/>
              </a:spcBef>
              <a:spcAft>
                <a:spcPct val="0"/>
              </a:spcAft>
              <a:buFont typeface="Arial" panose="020B0604020202020204" pitchFamily="34" charset="0"/>
              <a:buNone/>
            </a:pPr>
            <a:r>
              <a:rPr lang="en-US" altLang="zh-CN" sz="3600" dirty="0">
                <a:solidFill>
                  <a:schemeClr val="bg1"/>
                </a:solidFill>
                <a:latin typeface="Microsoft YaHei Light" panose="020B0502040204020203" charset="-122"/>
                <a:ea typeface="Microsoft YaHei Light" panose="020B0502040204020203" charset="-122"/>
              </a:rPr>
              <a:t>3</a:t>
            </a:r>
            <a:endParaRPr lang="zh-CN" altLang="en-US" sz="3600" dirty="0">
              <a:solidFill>
                <a:schemeClr val="bg1"/>
              </a:solidFill>
              <a:latin typeface="Microsoft YaHei Light" panose="020B0502040204020203" charset="-122"/>
              <a:ea typeface="Microsoft YaHei Light" panose="020B0502040204020203" charset="-122"/>
            </a:endParaRPr>
          </a:p>
        </p:txBody>
      </p:sp>
      <p:sp>
        <p:nvSpPr>
          <p:cNvPr id="11" name="矩形 5"/>
          <p:cNvSpPr>
            <a:spLocks noChangeArrowheads="1"/>
          </p:cNvSpPr>
          <p:nvPr/>
        </p:nvSpPr>
        <p:spPr bwMode="auto">
          <a:xfrm>
            <a:off x="9060180" y="1959610"/>
            <a:ext cx="2293620" cy="583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600" b="1" dirty="0">
                <a:solidFill>
                  <a:srgbClr val="603813"/>
                </a:solidFill>
                <a:sym typeface="+mn-ea"/>
              </a:rPr>
              <a:t>Assessment of Interventions: </a:t>
            </a:r>
            <a:endParaRPr lang="zh-CN" altLang="en-US" sz="1600" b="1" dirty="0">
              <a:solidFill>
                <a:srgbClr val="603813"/>
              </a:solidFill>
            </a:endParaRPr>
          </a:p>
        </p:txBody>
      </p:sp>
      <p:sp>
        <p:nvSpPr>
          <p:cNvPr id="12" name="矩形 1"/>
          <p:cNvSpPr>
            <a:spLocks noChangeArrowheads="1"/>
          </p:cNvSpPr>
          <p:nvPr/>
        </p:nvSpPr>
        <p:spPr bwMode="auto">
          <a:xfrm>
            <a:off x="8329552" y="2647096"/>
            <a:ext cx="26670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400" dirty="0">
                <a:solidFill>
                  <a:srgbClr val="603813"/>
                </a:solidFill>
              </a:rPr>
              <a:t>Tracking trends before and after implementing interventions helps evaluate their effectiveness. This informs public health policies and strategies.</a:t>
            </a:r>
          </a:p>
        </p:txBody>
      </p:sp>
      <p:sp>
        <p:nvSpPr>
          <p:cNvPr id="13" name="矩形 12"/>
          <p:cNvSpPr>
            <a:spLocks noChangeArrowheads="1"/>
          </p:cNvSpPr>
          <p:nvPr/>
        </p:nvSpPr>
        <p:spPr bwMode="auto">
          <a:xfrm>
            <a:off x="1345728" y="4173122"/>
            <a:ext cx="635601" cy="646331"/>
          </a:xfrm>
          <a:prstGeom prst="rect">
            <a:avLst/>
          </a:prstGeom>
          <a:solidFill>
            <a:srgbClr val="F47474"/>
          </a:solidFill>
          <a:ln>
            <a:noFill/>
          </a:ln>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ctr" fontAlgn="base">
              <a:spcBef>
                <a:spcPct val="0"/>
              </a:spcBef>
              <a:spcAft>
                <a:spcPct val="0"/>
              </a:spcAft>
              <a:buFont typeface="Arial" panose="020B0604020202020204" pitchFamily="34" charset="0"/>
              <a:buNone/>
            </a:pPr>
            <a:r>
              <a:rPr lang="en-US" altLang="zh-CN" sz="3600" dirty="0">
                <a:solidFill>
                  <a:schemeClr val="bg1"/>
                </a:solidFill>
                <a:latin typeface="Microsoft YaHei Light" panose="020B0502040204020203" charset="-122"/>
                <a:ea typeface="Microsoft YaHei Light" panose="020B0502040204020203" charset="-122"/>
              </a:rPr>
              <a:t>4</a:t>
            </a:r>
            <a:endParaRPr lang="zh-CN" altLang="en-US" sz="3600" dirty="0">
              <a:solidFill>
                <a:schemeClr val="bg1"/>
              </a:solidFill>
              <a:latin typeface="Microsoft YaHei Light" panose="020B0502040204020203" charset="-122"/>
              <a:ea typeface="Microsoft YaHei Light" panose="020B0502040204020203" charset="-122"/>
            </a:endParaRPr>
          </a:p>
        </p:txBody>
      </p:sp>
      <p:sp>
        <p:nvSpPr>
          <p:cNvPr id="14" name="矩形 5"/>
          <p:cNvSpPr>
            <a:spLocks noChangeArrowheads="1"/>
          </p:cNvSpPr>
          <p:nvPr/>
        </p:nvSpPr>
        <p:spPr bwMode="auto">
          <a:xfrm>
            <a:off x="2014220" y="4236085"/>
            <a:ext cx="2174240" cy="583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600" b="1" dirty="0">
                <a:solidFill>
                  <a:srgbClr val="603813"/>
                </a:solidFill>
                <a:sym typeface="+mn-ea"/>
              </a:rPr>
              <a:t>Global Health Monitoring</a:t>
            </a:r>
            <a:r>
              <a:rPr lang="sr-Latn-RS" altLang="zh-CN" sz="1600" b="1" dirty="0">
                <a:solidFill>
                  <a:srgbClr val="603813"/>
                </a:solidFill>
                <a:sym typeface="+mn-ea"/>
              </a:rPr>
              <a:t>:</a:t>
            </a:r>
            <a:endParaRPr lang="zh-CN" altLang="en-US" sz="1600" b="1" dirty="0">
              <a:solidFill>
                <a:srgbClr val="603813"/>
              </a:solidFill>
            </a:endParaRPr>
          </a:p>
        </p:txBody>
      </p:sp>
      <p:sp>
        <p:nvSpPr>
          <p:cNvPr id="15" name="矩形 1"/>
          <p:cNvSpPr>
            <a:spLocks noChangeArrowheads="1"/>
          </p:cNvSpPr>
          <p:nvPr/>
        </p:nvSpPr>
        <p:spPr bwMode="auto">
          <a:xfrm>
            <a:off x="1227138" y="4903054"/>
            <a:ext cx="26670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just" fontAlgn="base">
              <a:spcBef>
                <a:spcPct val="0"/>
              </a:spcBef>
              <a:spcAft>
                <a:spcPct val="0"/>
              </a:spcAft>
              <a:buFont typeface="Arial" panose="020B0604020202020204" pitchFamily="34" charset="0"/>
              <a:buNone/>
            </a:pPr>
            <a:r>
              <a:rPr lang="zh-CN" altLang="en-US" sz="1400" dirty="0">
                <a:solidFill>
                  <a:srgbClr val="603813"/>
                </a:solidFill>
              </a:rPr>
              <a:t>International organizations use epidemiological data to monitor global health trends, prepare for potential pandemics, and allocate resources to regions in need.</a:t>
            </a:r>
          </a:p>
        </p:txBody>
      </p:sp>
      <p:sp>
        <p:nvSpPr>
          <p:cNvPr id="16" name="矩形 15"/>
          <p:cNvSpPr>
            <a:spLocks noChangeArrowheads="1"/>
          </p:cNvSpPr>
          <p:nvPr/>
        </p:nvSpPr>
        <p:spPr bwMode="auto">
          <a:xfrm>
            <a:off x="4885059" y="4173122"/>
            <a:ext cx="635601" cy="646331"/>
          </a:xfrm>
          <a:prstGeom prst="rect">
            <a:avLst/>
          </a:prstGeom>
          <a:solidFill>
            <a:srgbClr val="F47474"/>
          </a:solidFill>
          <a:ln>
            <a:noFill/>
          </a:ln>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ctr" fontAlgn="base">
              <a:spcBef>
                <a:spcPct val="0"/>
              </a:spcBef>
              <a:spcAft>
                <a:spcPct val="0"/>
              </a:spcAft>
              <a:buFont typeface="Arial" panose="020B0604020202020204" pitchFamily="34" charset="0"/>
              <a:buNone/>
            </a:pPr>
            <a:r>
              <a:rPr lang="en-US" altLang="zh-CN" sz="3600" dirty="0">
                <a:solidFill>
                  <a:schemeClr val="bg1"/>
                </a:solidFill>
                <a:latin typeface="Microsoft YaHei Light" panose="020B0502040204020203" charset="-122"/>
                <a:ea typeface="Microsoft YaHei Light" panose="020B0502040204020203" charset="-122"/>
              </a:rPr>
              <a:t>5</a:t>
            </a:r>
            <a:endParaRPr lang="zh-CN" altLang="en-US" sz="3600" dirty="0">
              <a:solidFill>
                <a:schemeClr val="bg1"/>
              </a:solidFill>
              <a:latin typeface="Microsoft YaHei Light" panose="020B0502040204020203" charset="-122"/>
              <a:ea typeface="Microsoft YaHei Light" panose="020B0502040204020203" charset="-122"/>
            </a:endParaRPr>
          </a:p>
        </p:txBody>
      </p:sp>
      <p:sp>
        <p:nvSpPr>
          <p:cNvPr id="17" name="矩形 5"/>
          <p:cNvSpPr>
            <a:spLocks noChangeArrowheads="1"/>
          </p:cNvSpPr>
          <p:nvPr/>
        </p:nvSpPr>
        <p:spPr bwMode="auto">
          <a:xfrm>
            <a:off x="5520660" y="4210904"/>
            <a:ext cx="1941512" cy="583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600" b="1" dirty="0">
                <a:solidFill>
                  <a:srgbClr val="603813"/>
                </a:solidFill>
                <a:sym typeface="+mn-ea"/>
              </a:rPr>
              <a:t>Surveillance of Emerging Diseases</a:t>
            </a:r>
            <a:r>
              <a:rPr lang="sr-Latn-RS" altLang="zh-CN" sz="1600" b="1" dirty="0">
                <a:solidFill>
                  <a:srgbClr val="603813"/>
                </a:solidFill>
                <a:sym typeface="+mn-ea"/>
              </a:rPr>
              <a:t>:</a:t>
            </a:r>
            <a:r>
              <a:rPr lang="zh-CN" altLang="en-US" sz="1600" b="1" dirty="0">
                <a:solidFill>
                  <a:srgbClr val="603813"/>
                </a:solidFill>
                <a:sym typeface="+mn-ea"/>
              </a:rPr>
              <a:t> </a:t>
            </a:r>
            <a:endParaRPr lang="zh-CN" altLang="en-US" sz="1600" b="1" dirty="0">
              <a:solidFill>
                <a:srgbClr val="603813"/>
              </a:solidFill>
            </a:endParaRPr>
          </a:p>
        </p:txBody>
      </p:sp>
      <p:sp>
        <p:nvSpPr>
          <p:cNvPr id="18" name="矩形 1"/>
          <p:cNvSpPr>
            <a:spLocks noChangeArrowheads="1"/>
          </p:cNvSpPr>
          <p:nvPr/>
        </p:nvSpPr>
        <p:spPr bwMode="auto">
          <a:xfrm>
            <a:off x="4773677" y="4903054"/>
            <a:ext cx="26670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just" fontAlgn="base">
              <a:spcBef>
                <a:spcPct val="0"/>
              </a:spcBef>
              <a:spcAft>
                <a:spcPct val="0"/>
              </a:spcAft>
              <a:buFont typeface="Arial" panose="020B0604020202020204" pitchFamily="34" charset="0"/>
              <a:buNone/>
            </a:pPr>
            <a:r>
              <a:rPr lang="zh-CN" altLang="en-US" sz="1400" dirty="0">
                <a:solidFill>
                  <a:srgbClr val="603813"/>
                </a:solidFill>
              </a:rPr>
              <a:t>Monitoring epidemiological trends helps identify emerging diseases and new health threats, allowing rapid responses to prevent large-scale outbreaks.</a:t>
            </a:r>
          </a:p>
        </p:txBody>
      </p:sp>
      <p:sp>
        <p:nvSpPr>
          <p:cNvPr id="19" name="矩形 18"/>
          <p:cNvSpPr>
            <a:spLocks noChangeArrowheads="1"/>
          </p:cNvSpPr>
          <p:nvPr/>
        </p:nvSpPr>
        <p:spPr bwMode="auto">
          <a:xfrm>
            <a:off x="8424390" y="4173122"/>
            <a:ext cx="635601" cy="646331"/>
          </a:xfrm>
          <a:prstGeom prst="rect">
            <a:avLst/>
          </a:prstGeom>
          <a:solidFill>
            <a:srgbClr val="F47474"/>
          </a:solidFill>
          <a:ln>
            <a:noFill/>
          </a:ln>
        </p:spPr>
        <p:txBody>
          <a:bodyPr wrap="square">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ctr" fontAlgn="base">
              <a:spcBef>
                <a:spcPct val="0"/>
              </a:spcBef>
              <a:spcAft>
                <a:spcPct val="0"/>
              </a:spcAft>
              <a:buFont typeface="Arial" panose="020B0604020202020204" pitchFamily="34" charset="0"/>
              <a:buNone/>
            </a:pPr>
            <a:r>
              <a:rPr lang="en-US" altLang="zh-CN" sz="3600" dirty="0">
                <a:solidFill>
                  <a:schemeClr val="bg1"/>
                </a:solidFill>
                <a:latin typeface="Microsoft YaHei Light" panose="020B0502040204020203" charset="-122"/>
                <a:ea typeface="Microsoft YaHei Light" panose="020B0502040204020203" charset="-122"/>
              </a:rPr>
              <a:t>6</a:t>
            </a:r>
            <a:endParaRPr lang="zh-CN" altLang="en-US" sz="3600" dirty="0">
              <a:solidFill>
                <a:schemeClr val="bg1"/>
              </a:solidFill>
              <a:latin typeface="Microsoft YaHei Light" panose="020B0502040204020203" charset="-122"/>
              <a:ea typeface="Microsoft YaHei Light" panose="020B0502040204020203" charset="-122"/>
            </a:endParaRPr>
          </a:p>
        </p:txBody>
      </p:sp>
      <p:sp>
        <p:nvSpPr>
          <p:cNvPr id="20" name="矩形 5"/>
          <p:cNvSpPr>
            <a:spLocks noChangeArrowheads="1"/>
          </p:cNvSpPr>
          <p:nvPr/>
        </p:nvSpPr>
        <p:spPr bwMode="auto">
          <a:xfrm>
            <a:off x="9059991" y="4210904"/>
            <a:ext cx="1941512" cy="583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fontAlgn="base">
              <a:spcBef>
                <a:spcPct val="0"/>
              </a:spcBef>
              <a:spcAft>
                <a:spcPct val="0"/>
              </a:spcAft>
              <a:buFont typeface="Arial" panose="020B0604020202020204" pitchFamily="34" charset="0"/>
              <a:buNone/>
            </a:pPr>
            <a:r>
              <a:rPr lang="zh-CN" altLang="en-US" sz="1600" b="1" dirty="0">
                <a:solidFill>
                  <a:srgbClr val="603813"/>
                </a:solidFill>
                <a:sym typeface="+mn-ea"/>
              </a:rPr>
              <a:t>Data Sharing and Collaboration</a:t>
            </a:r>
            <a:r>
              <a:rPr lang="sr-Latn-RS" altLang="zh-CN" sz="1600" b="1" dirty="0">
                <a:solidFill>
                  <a:srgbClr val="603813"/>
                </a:solidFill>
                <a:sym typeface="+mn-ea"/>
              </a:rPr>
              <a:t>:</a:t>
            </a:r>
            <a:endParaRPr lang="zh-CN" altLang="en-US" sz="1600" b="1" dirty="0">
              <a:solidFill>
                <a:srgbClr val="603813"/>
              </a:solidFill>
            </a:endParaRPr>
          </a:p>
        </p:txBody>
      </p:sp>
      <p:sp>
        <p:nvSpPr>
          <p:cNvPr id="21" name="矩形 1"/>
          <p:cNvSpPr>
            <a:spLocks noChangeArrowheads="1"/>
          </p:cNvSpPr>
          <p:nvPr/>
        </p:nvSpPr>
        <p:spPr bwMode="auto">
          <a:xfrm>
            <a:off x="8329552" y="4903054"/>
            <a:ext cx="2667000" cy="1383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Microsoft YaHei" panose="020B0503020204020204" charset="-122"/>
              </a:defRPr>
            </a:lvl1pPr>
            <a:lvl2pPr marL="742950" indent="-285750">
              <a:defRPr>
                <a:solidFill>
                  <a:schemeClr val="tx1"/>
                </a:solidFill>
                <a:latin typeface="Calibri" panose="020F0502020204030204" charset="0"/>
                <a:ea typeface="Microsoft YaHei" panose="020B0503020204020204" charset="-122"/>
              </a:defRPr>
            </a:lvl2pPr>
            <a:lvl3pPr marL="1143000" indent="-228600">
              <a:defRPr>
                <a:solidFill>
                  <a:schemeClr val="tx1"/>
                </a:solidFill>
                <a:latin typeface="Calibri" panose="020F0502020204030204" charset="0"/>
                <a:ea typeface="Microsoft YaHei" panose="020B0503020204020204" charset="-122"/>
              </a:defRPr>
            </a:lvl3pPr>
            <a:lvl4pPr marL="1600200" indent="-228600">
              <a:defRPr>
                <a:solidFill>
                  <a:schemeClr val="tx1"/>
                </a:solidFill>
                <a:latin typeface="Calibri" panose="020F0502020204030204" charset="0"/>
                <a:ea typeface="Microsoft YaHei" panose="020B0503020204020204" charset="-122"/>
              </a:defRPr>
            </a:lvl4pPr>
            <a:lvl5pPr marL="2057400" indent="-228600">
              <a:defRPr>
                <a:solidFill>
                  <a:schemeClr val="tx1"/>
                </a:solidFill>
                <a:latin typeface="Calibri" panose="020F0502020204030204" charset="0"/>
                <a:ea typeface="Microsoft YaHei"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Microsoft YaHei" panose="020B0503020204020204" charset="-122"/>
              </a:defRPr>
            </a:lvl9pPr>
          </a:lstStyle>
          <a:p>
            <a:pPr algn="just" fontAlgn="base">
              <a:spcBef>
                <a:spcPct val="0"/>
              </a:spcBef>
              <a:spcAft>
                <a:spcPct val="0"/>
              </a:spcAft>
              <a:buFont typeface="Arial" panose="020B0604020202020204" pitchFamily="34" charset="0"/>
              <a:buNone/>
            </a:pPr>
            <a:r>
              <a:rPr lang="zh-CN" altLang="en-US" sz="1400" dirty="0">
                <a:solidFill>
                  <a:srgbClr val="603813"/>
                </a:solidFill>
              </a:rPr>
              <a:t>Collaboration between different healthcare organizations and countries facilitates the sharing of data, expertise, and resources, enhancing the global response to health challenges.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22642" y="256711"/>
            <a:ext cx="10515600" cy="1325563"/>
          </a:xfrm>
        </p:spPr>
        <p:txBody>
          <a:bodyPr>
            <a:normAutofit/>
          </a:bodyPr>
          <a:lstStyle/>
          <a:p>
            <a:pPr algn="ctr"/>
            <a:r>
              <a:rPr lang="en-US" altLang="zh-CN" b="1" dirty="0">
                <a:ln w="6600">
                  <a:solidFill>
                    <a:schemeClr val="accent2"/>
                  </a:solidFill>
                  <a:prstDash val="solid"/>
                </a:ln>
                <a:solidFill>
                  <a:srgbClr val="FAD6D6"/>
                </a:solidFill>
                <a:effectLst>
                  <a:outerShdw blurRad="38100" dist="38100" dir="2700000" algn="tl">
                    <a:srgbClr val="000000">
                      <a:alpha val="43137"/>
                    </a:srgbClr>
                  </a:outerShdw>
                </a:effectLst>
              </a:rPr>
              <a:t>Application of Health Information Systems Worldwide</a:t>
            </a:r>
          </a:p>
        </p:txBody>
      </p:sp>
      <p:sp>
        <p:nvSpPr>
          <p:cNvPr id="3" name="矩形 2"/>
          <p:cNvSpPr/>
          <p:nvPr/>
        </p:nvSpPr>
        <p:spPr>
          <a:xfrm>
            <a:off x="1229361" y="1676938"/>
            <a:ext cx="9601834" cy="737235"/>
          </a:xfrm>
          <a:prstGeom prst="rect">
            <a:avLst/>
          </a:prstGeom>
        </p:spPr>
        <p:txBody>
          <a:bodyPr wrap="square">
            <a:spAutoFit/>
          </a:bodyPr>
          <a:lstStyle/>
          <a:p>
            <a:pPr algn="just"/>
            <a:r>
              <a:rPr lang="en-US" altLang="zh-CN" sz="1400" b="1" dirty="0">
                <a:sym typeface="+mn-ea"/>
              </a:rPr>
              <a:t>The implementation of Health Information Systems (HIS) or </a:t>
            </a:r>
            <a:r>
              <a:rPr lang="en-US" altLang="zh-CN" sz="1400" b="1" dirty="0" err="1">
                <a:sym typeface="+mn-ea"/>
              </a:rPr>
              <a:t>Zdravstveni</a:t>
            </a:r>
            <a:r>
              <a:rPr lang="en-US" altLang="zh-CN" sz="1400" b="1" dirty="0">
                <a:sym typeface="+mn-ea"/>
              </a:rPr>
              <a:t> </a:t>
            </a:r>
            <a:r>
              <a:rPr lang="en-US" altLang="zh-CN" sz="1400" b="1" dirty="0" err="1">
                <a:sym typeface="+mn-ea"/>
              </a:rPr>
              <a:t>Informacioni</a:t>
            </a:r>
            <a:r>
              <a:rPr lang="en-US" altLang="zh-CN" sz="1400" b="1" dirty="0">
                <a:sym typeface="+mn-ea"/>
              </a:rPr>
              <a:t> </a:t>
            </a:r>
            <a:r>
              <a:rPr lang="en-US" altLang="zh-CN" sz="1400" b="1" dirty="0" err="1">
                <a:sym typeface="+mn-ea"/>
              </a:rPr>
              <a:t>Sistemi</a:t>
            </a:r>
            <a:r>
              <a:rPr lang="en-US" altLang="zh-CN" sz="1400" b="1" dirty="0">
                <a:sym typeface="+mn-ea"/>
              </a:rPr>
              <a:t> (ZIS) varies across countries and regions based on factors such as healthcare infrastructure, technological capabilities, regulatory frameworks, and healthcare priorities. Here is a general overview of how ZIS is applied in different parts of the world</a:t>
            </a:r>
            <a:r>
              <a:rPr lang="sr-Latn-RS" altLang="zh-CN" sz="1400" b="1" dirty="0">
                <a:sym typeface="+mn-ea"/>
              </a:rPr>
              <a:t>.</a:t>
            </a:r>
            <a:endParaRPr lang="zh-CN" altLang="en-US" sz="1400" b="1" dirty="0">
              <a:solidFill>
                <a:srgbClr val="603813"/>
              </a:solidFill>
            </a:endParaRPr>
          </a:p>
        </p:txBody>
      </p:sp>
      <p:sp>
        <p:nvSpPr>
          <p:cNvPr id="5" name="矩形 4"/>
          <p:cNvSpPr/>
          <p:nvPr/>
        </p:nvSpPr>
        <p:spPr>
          <a:xfrm>
            <a:off x="1329690" y="5209951"/>
            <a:ext cx="9501505" cy="1169551"/>
          </a:xfrm>
          <a:prstGeom prst="rect">
            <a:avLst/>
          </a:prstGeom>
        </p:spPr>
        <p:txBody>
          <a:bodyPr wrap="square">
            <a:spAutoFit/>
          </a:bodyPr>
          <a:lstStyle/>
          <a:p>
            <a:pPr algn="just"/>
            <a:r>
              <a:rPr lang="sr-Latn-RS" sz="1400" b="1" dirty="0">
                <a:solidFill>
                  <a:srgbClr val="603813"/>
                </a:solidFill>
              </a:rPr>
              <a:t>I</a:t>
            </a:r>
            <a:r>
              <a:rPr sz="1400" b="1" dirty="0">
                <a:solidFill>
                  <a:srgbClr val="603813"/>
                </a:solidFill>
              </a:rPr>
              <a:t>n high-income countries such as the United States, Canada, and Western European nations, ZIS implementations are relatively advanced. Electronic Health Records (EHRs) are widely adopted, allowing seamless sharing of patient data among healthcare providers within the same healthcare system. Interoperability standards enable data exchange between different healthcare facilities, improving patient care coordination and reducing duplication of tests and procedures. These countries also emphasize data privacy and security due to strict regulations.</a:t>
            </a:r>
          </a:p>
        </p:txBody>
      </p:sp>
      <p:sp>
        <p:nvSpPr>
          <p:cNvPr id="10" name="矩形 9"/>
          <p:cNvSpPr/>
          <p:nvPr/>
        </p:nvSpPr>
        <p:spPr>
          <a:xfrm>
            <a:off x="2008425" y="4448907"/>
            <a:ext cx="1695272" cy="369332"/>
          </a:xfrm>
          <a:prstGeom prst="rect">
            <a:avLst/>
          </a:prstGeom>
        </p:spPr>
        <p:txBody>
          <a:bodyPr wrap="none">
            <a:spAutoFit/>
          </a:bodyPr>
          <a:lstStyle/>
          <a:p>
            <a:r>
              <a:rPr lang="zh-CN" altLang="en-US" dirty="0">
                <a:solidFill>
                  <a:schemeClr val="bg1"/>
                </a:solidFill>
              </a:rPr>
              <a:t>ADD YOUR TEXT</a:t>
            </a:r>
          </a:p>
        </p:txBody>
      </p:sp>
      <p:sp>
        <p:nvSpPr>
          <p:cNvPr id="12" name="平行四边形 11"/>
          <p:cNvSpPr/>
          <p:nvPr/>
        </p:nvSpPr>
        <p:spPr>
          <a:xfrm>
            <a:off x="5021192" y="4359059"/>
            <a:ext cx="2525254" cy="549028"/>
          </a:xfrm>
          <a:prstGeom prst="parallelogram">
            <a:avLst/>
          </a:prstGeom>
          <a:solidFill>
            <a:srgbClr val="F4747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矩形 12"/>
          <p:cNvSpPr/>
          <p:nvPr/>
        </p:nvSpPr>
        <p:spPr>
          <a:xfrm>
            <a:off x="5102277" y="4599839"/>
            <a:ext cx="2363083" cy="369332"/>
          </a:xfrm>
          <a:prstGeom prst="rect">
            <a:avLst/>
          </a:prstGeom>
        </p:spPr>
        <p:txBody>
          <a:bodyPr wrap="none">
            <a:spAutoFit/>
          </a:bodyPr>
          <a:lstStyle/>
          <a:p>
            <a:pPr algn="l"/>
            <a:r>
              <a:rPr lang="zh-CN" altLang="en-US" b="1" dirty="0">
                <a:solidFill>
                  <a:srgbClr val="C00000"/>
                </a:solidFill>
              </a:rPr>
              <a:t>High-Income Countries</a:t>
            </a:r>
          </a:p>
        </p:txBody>
      </p:sp>
      <p:sp>
        <p:nvSpPr>
          <p:cNvPr id="16" name="矩形 15"/>
          <p:cNvSpPr/>
          <p:nvPr/>
        </p:nvSpPr>
        <p:spPr>
          <a:xfrm>
            <a:off x="8683827" y="4448907"/>
            <a:ext cx="1695272" cy="369332"/>
          </a:xfrm>
          <a:prstGeom prst="rect">
            <a:avLst/>
          </a:prstGeom>
        </p:spPr>
        <p:txBody>
          <a:bodyPr wrap="none">
            <a:spAutoFit/>
          </a:bodyPr>
          <a:lstStyle/>
          <a:p>
            <a:r>
              <a:rPr lang="zh-CN" altLang="en-US" dirty="0">
                <a:solidFill>
                  <a:schemeClr val="bg1"/>
                </a:solidFill>
              </a:rPr>
              <a:t>ADD YOUR TEXT</a:t>
            </a:r>
          </a:p>
        </p:txBody>
      </p:sp>
      <p:pic>
        <p:nvPicPr>
          <p:cNvPr id="2" name="Picture 1" descr="94-portable_ehr_story.jpg__992x558_q85_crop-smart_subsampling-2_upscale"/>
          <p:cNvPicPr>
            <a:picLocks noChangeAspect="1"/>
          </p:cNvPicPr>
          <p:nvPr/>
        </p:nvPicPr>
        <p:blipFill>
          <a:blip r:embed="rId2" cstate="print"/>
          <a:stretch>
            <a:fillRect/>
          </a:stretch>
        </p:blipFill>
        <p:spPr>
          <a:xfrm>
            <a:off x="1329690" y="2649855"/>
            <a:ext cx="3053715" cy="1694815"/>
          </a:xfrm>
          <a:prstGeom prst="rect">
            <a:avLst/>
          </a:prstGeom>
        </p:spPr>
      </p:pic>
      <p:pic>
        <p:nvPicPr>
          <p:cNvPr id="18" name="Picture 17" descr="images"/>
          <p:cNvPicPr>
            <a:picLocks noChangeAspect="1"/>
          </p:cNvPicPr>
          <p:nvPr/>
        </p:nvPicPr>
        <p:blipFill>
          <a:blip r:embed="rId3" cstate="print"/>
          <a:stretch>
            <a:fillRect/>
          </a:stretch>
        </p:blipFill>
        <p:spPr>
          <a:xfrm>
            <a:off x="8230870" y="2555240"/>
            <a:ext cx="2600325" cy="1752600"/>
          </a:xfrm>
          <a:prstGeom prst="rect">
            <a:avLst/>
          </a:prstGeom>
        </p:spPr>
      </p:pic>
      <p:pic>
        <p:nvPicPr>
          <p:cNvPr id="19" name="Picture 18" descr="Technavio_Healthcare_Information_Systems"/>
          <p:cNvPicPr>
            <a:picLocks noChangeAspect="1"/>
          </p:cNvPicPr>
          <p:nvPr/>
        </p:nvPicPr>
        <p:blipFill>
          <a:blip r:embed="rId4" cstate="print"/>
          <a:stretch>
            <a:fillRect/>
          </a:stretch>
        </p:blipFill>
        <p:spPr>
          <a:xfrm>
            <a:off x="4613275" y="2603500"/>
            <a:ext cx="3387725" cy="16986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gn="ctr"/>
            <a:r>
              <a:rPr lang="en-US" altLang="zh-CN" b="1" dirty="0">
                <a:ln w="6600">
                  <a:solidFill>
                    <a:schemeClr val="accent2"/>
                  </a:solidFill>
                  <a:prstDash val="solid"/>
                </a:ln>
                <a:solidFill>
                  <a:srgbClr val="FAD6D6"/>
                </a:solidFill>
                <a:effectLst>
                  <a:outerShdw blurRad="38100" dist="38100" dir="2700000" algn="tl">
                    <a:srgbClr val="000000">
                      <a:alpha val="43137"/>
                    </a:srgbClr>
                  </a:outerShdw>
                </a:effectLst>
              </a:rPr>
              <a:t>Application of Health Information Systems Worldwide</a:t>
            </a:r>
          </a:p>
        </p:txBody>
      </p:sp>
      <p:sp>
        <p:nvSpPr>
          <p:cNvPr id="5" name="矩形 4"/>
          <p:cNvSpPr/>
          <p:nvPr/>
        </p:nvSpPr>
        <p:spPr>
          <a:xfrm>
            <a:off x="1432560" y="5233987"/>
            <a:ext cx="9377680" cy="1168400"/>
          </a:xfrm>
          <a:prstGeom prst="rect">
            <a:avLst/>
          </a:prstGeom>
        </p:spPr>
        <p:txBody>
          <a:bodyPr wrap="square">
            <a:spAutoFit/>
          </a:bodyPr>
          <a:lstStyle/>
          <a:p>
            <a:pPr algn="just"/>
            <a:r>
              <a:rPr sz="1400" b="1" dirty="0">
                <a:solidFill>
                  <a:srgbClr val="603813"/>
                </a:solidFill>
              </a:rPr>
              <a:t>Many middle-income countries, such as Brazil, China, and South Africa, are gradually adopting ZIS to improve healthcare delivery and patient outcomes. These countries often face challenges related to the digital divide, healthcare infrastructure, and resource allocation. ZIS implementations in these regions may be more focused on urban areas or specific healthcare centers. Efforts are being made to integrate electronic health records, telemedicine services, and data analytics to enhance healthcare access and quality.</a:t>
            </a:r>
          </a:p>
        </p:txBody>
      </p:sp>
      <p:sp>
        <p:nvSpPr>
          <p:cNvPr id="10" name="矩形 9"/>
          <p:cNvSpPr/>
          <p:nvPr/>
        </p:nvSpPr>
        <p:spPr>
          <a:xfrm>
            <a:off x="2008425" y="4448907"/>
            <a:ext cx="1695272" cy="369332"/>
          </a:xfrm>
          <a:prstGeom prst="rect">
            <a:avLst/>
          </a:prstGeom>
        </p:spPr>
        <p:txBody>
          <a:bodyPr wrap="none">
            <a:spAutoFit/>
          </a:bodyPr>
          <a:lstStyle/>
          <a:p>
            <a:r>
              <a:rPr lang="zh-CN" altLang="en-US" dirty="0">
                <a:solidFill>
                  <a:schemeClr val="bg1"/>
                </a:solidFill>
              </a:rPr>
              <a:t>ADD YOUR TEXT</a:t>
            </a:r>
          </a:p>
        </p:txBody>
      </p:sp>
      <p:sp>
        <p:nvSpPr>
          <p:cNvPr id="12" name="平行四边形 11"/>
          <p:cNvSpPr/>
          <p:nvPr/>
        </p:nvSpPr>
        <p:spPr>
          <a:xfrm>
            <a:off x="5021192" y="4143159"/>
            <a:ext cx="2525254" cy="549028"/>
          </a:xfrm>
          <a:prstGeom prst="parallelogram">
            <a:avLst/>
          </a:prstGeom>
          <a:solidFill>
            <a:srgbClr val="F4747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矩形 12"/>
          <p:cNvSpPr/>
          <p:nvPr/>
        </p:nvSpPr>
        <p:spPr>
          <a:xfrm>
            <a:off x="5020945" y="4229735"/>
            <a:ext cx="2847340" cy="645160"/>
          </a:xfrm>
          <a:prstGeom prst="rect">
            <a:avLst/>
          </a:prstGeom>
        </p:spPr>
        <p:txBody>
          <a:bodyPr wrap="square">
            <a:spAutoFit/>
          </a:bodyPr>
          <a:lstStyle/>
          <a:p>
            <a:pPr algn="l"/>
            <a:r>
              <a:rPr b="1" dirty="0">
                <a:solidFill>
                  <a:srgbClr val="C00000"/>
                </a:solidFill>
                <a:sym typeface="+mn-ea"/>
              </a:rPr>
              <a:t>Middle-Income Countries</a:t>
            </a:r>
            <a:endParaRPr b="1" dirty="0">
              <a:solidFill>
                <a:srgbClr val="C00000"/>
              </a:solidFill>
            </a:endParaRPr>
          </a:p>
          <a:p>
            <a:pPr algn="l"/>
            <a:endParaRPr lang="zh-CN" altLang="en-US" dirty="0">
              <a:solidFill>
                <a:schemeClr val="bg1"/>
              </a:solidFill>
            </a:endParaRPr>
          </a:p>
        </p:txBody>
      </p:sp>
      <p:sp>
        <p:nvSpPr>
          <p:cNvPr id="16" name="矩形 15"/>
          <p:cNvSpPr/>
          <p:nvPr/>
        </p:nvSpPr>
        <p:spPr>
          <a:xfrm>
            <a:off x="8683827" y="4448907"/>
            <a:ext cx="1695272" cy="369332"/>
          </a:xfrm>
          <a:prstGeom prst="rect">
            <a:avLst/>
          </a:prstGeom>
        </p:spPr>
        <p:txBody>
          <a:bodyPr wrap="none">
            <a:spAutoFit/>
          </a:bodyPr>
          <a:lstStyle/>
          <a:p>
            <a:r>
              <a:rPr lang="zh-CN" altLang="en-US" dirty="0">
                <a:solidFill>
                  <a:schemeClr val="bg1"/>
                </a:solidFill>
              </a:rPr>
              <a:t>ADD YOUR TEXT</a:t>
            </a:r>
          </a:p>
        </p:txBody>
      </p:sp>
      <p:pic>
        <p:nvPicPr>
          <p:cNvPr id="6" name="Picture 5" descr="9789240017542-eng.pdf"/>
          <p:cNvPicPr>
            <a:picLocks noChangeAspect="1"/>
          </p:cNvPicPr>
          <p:nvPr/>
        </p:nvPicPr>
        <p:blipFill>
          <a:blip r:embed="rId2" cstate="print"/>
          <a:srcRect b="28646"/>
          <a:stretch>
            <a:fillRect/>
          </a:stretch>
        </p:blipFill>
        <p:spPr>
          <a:xfrm>
            <a:off x="2501265" y="2193925"/>
            <a:ext cx="1691005" cy="1703705"/>
          </a:xfrm>
          <a:prstGeom prst="rect">
            <a:avLst/>
          </a:prstGeom>
        </p:spPr>
      </p:pic>
      <p:pic>
        <p:nvPicPr>
          <p:cNvPr id="7" name="Picture 6" descr="icon__19"/>
          <p:cNvPicPr>
            <a:picLocks noChangeAspect="1"/>
          </p:cNvPicPr>
          <p:nvPr/>
        </p:nvPicPr>
        <p:blipFill>
          <a:blip r:embed="rId3" cstate="print"/>
          <a:stretch>
            <a:fillRect/>
          </a:stretch>
        </p:blipFill>
        <p:spPr>
          <a:xfrm>
            <a:off x="8070215" y="1924050"/>
            <a:ext cx="2220595" cy="2219325"/>
          </a:xfrm>
          <a:prstGeom prst="rect">
            <a:avLst/>
          </a:prstGeom>
        </p:spPr>
      </p:pic>
      <p:pic>
        <p:nvPicPr>
          <p:cNvPr id="8" name="Picture 7" descr="Low-and-middle-income-countries-with-programs-highlighted-in-the-94-abstracts"/>
          <p:cNvPicPr>
            <a:picLocks noChangeAspect="1"/>
          </p:cNvPicPr>
          <p:nvPr/>
        </p:nvPicPr>
        <p:blipFill>
          <a:blip r:embed="rId4" cstate="print"/>
          <a:stretch>
            <a:fillRect/>
          </a:stretch>
        </p:blipFill>
        <p:spPr>
          <a:xfrm>
            <a:off x="4886325" y="2186305"/>
            <a:ext cx="2794635" cy="167703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gn="ctr"/>
            <a:r>
              <a:rPr lang="en-US" altLang="zh-CN" b="1" dirty="0">
                <a:ln w="6600">
                  <a:solidFill>
                    <a:schemeClr val="accent2"/>
                  </a:solidFill>
                  <a:prstDash val="solid"/>
                </a:ln>
                <a:solidFill>
                  <a:srgbClr val="FAD6D6"/>
                </a:solidFill>
                <a:effectLst>
                  <a:outerShdw blurRad="38100" dist="38100" dir="2700000" algn="tl">
                    <a:srgbClr val="000000">
                      <a:alpha val="43137"/>
                    </a:srgbClr>
                  </a:outerShdw>
                </a:effectLst>
              </a:rPr>
              <a:t>Application of Health Information Systems Worldwide</a:t>
            </a:r>
          </a:p>
        </p:txBody>
      </p:sp>
      <p:sp>
        <p:nvSpPr>
          <p:cNvPr id="5" name="矩形 4"/>
          <p:cNvSpPr/>
          <p:nvPr/>
        </p:nvSpPr>
        <p:spPr>
          <a:xfrm>
            <a:off x="1483360" y="5285061"/>
            <a:ext cx="9225279" cy="953135"/>
          </a:xfrm>
          <a:prstGeom prst="rect">
            <a:avLst/>
          </a:prstGeom>
        </p:spPr>
        <p:txBody>
          <a:bodyPr wrap="square">
            <a:spAutoFit/>
          </a:bodyPr>
          <a:lstStyle/>
          <a:p>
            <a:pPr algn="just"/>
            <a:r>
              <a:rPr sz="1400" b="1" dirty="0">
                <a:solidFill>
                  <a:srgbClr val="603813"/>
                </a:solidFill>
              </a:rPr>
              <a:t>Low-income countries, like those in sub-Saharan Africa and parts of Southeast Asia, often have limited access to healthcare resources and technology. However, innovative approaches such as mobile health (mHealth) applications are being used to bridge gaps in healthcare delivery. ZIS implementations in these areas are often donor-supported and focus on disease surveillance, maternal and child health, and basic healthcare services.</a:t>
            </a:r>
          </a:p>
        </p:txBody>
      </p:sp>
      <p:sp>
        <p:nvSpPr>
          <p:cNvPr id="10" name="矩形 9"/>
          <p:cNvSpPr/>
          <p:nvPr/>
        </p:nvSpPr>
        <p:spPr>
          <a:xfrm>
            <a:off x="2008425" y="4448907"/>
            <a:ext cx="1695272" cy="369332"/>
          </a:xfrm>
          <a:prstGeom prst="rect">
            <a:avLst/>
          </a:prstGeom>
        </p:spPr>
        <p:txBody>
          <a:bodyPr wrap="none">
            <a:spAutoFit/>
          </a:bodyPr>
          <a:lstStyle/>
          <a:p>
            <a:r>
              <a:rPr lang="zh-CN" altLang="en-US" dirty="0">
                <a:solidFill>
                  <a:schemeClr val="bg1"/>
                </a:solidFill>
              </a:rPr>
              <a:t>ADD YOUR TEXT</a:t>
            </a:r>
          </a:p>
        </p:txBody>
      </p:sp>
      <p:sp>
        <p:nvSpPr>
          <p:cNvPr id="12" name="平行四边形 11"/>
          <p:cNvSpPr/>
          <p:nvPr/>
        </p:nvSpPr>
        <p:spPr>
          <a:xfrm>
            <a:off x="5021192" y="4143159"/>
            <a:ext cx="2525254" cy="549028"/>
          </a:xfrm>
          <a:prstGeom prst="parallelogram">
            <a:avLst/>
          </a:prstGeom>
          <a:solidFill>
            <a:srgbClr val="F4747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矩形 12"/>
          <p:cNvSpPr/>
          <p:nvPr/>
        </p:nvSpPr>
        <p:spPr>
          <a:xfrm>
            <a:off x="5021192" y="4341473"/>
            <a:ext cx="2847340" cy="645160"/>
          </a:xfrm>
          <a:prstGeom prst="rect">
            <a:avLst/>
          </a:prstGeom>
        </p:spPr>
        <p:txBody>
          <a:bodyPr wrap="square">
            <a:spAutoFit/>
          </a:bodyPr>
          <a:lstStyle/>
          <a:p>
            <a:pPr algn="l"/>
            <a:r>
              <a:rPr b="1" dirty="0">
                <a:solidFill>
                  <a:srgbClr val="C00000"/>
                </a:solidFill>
                <a:sym typeface="+mn-ea"/>
              </a:rPr>
              <a:t>Low-Income Countries</a:t>
            </a:r>
            <a:endParaRPr b="1" dirty="0">
              <a:solidFill>
                <a:srgbClr val="C00000"/>
              </a:solidFill>
            </a:endParaRPr>
          </a:p>
          <a:p>
            <a:pPr algn="l"/>
            <a:endParaRPr lang="zh-CN" altLang="en-US" dirty="0">
              <a:solidFill>
                <a:schemeClr val="bg1"/>
              </a:solidFill>
            </a:endParaRPr>
          </a:p>
        </p:txBody>
      </p:sp>
      <p:sp>
        <p:nvSpPr>
          <p:cNvPr id="16" name="矩形 15"/>
          <p:cNvSpPr/>
          <p:nvPr/>
        </p:nvSpPr>
        <p:spPr>
          <a:xfrm>
            <a:off x="8683827" y="4448907"/>
            <a:ext cx="1695272" cy="369332"/>
          </a:xfrm>
          <a:prstGeom prst="rect">
            <a:avLst/>
          </a:prstGeom>
        </p:spPr>
        <p:txBody>
          <a:bodyPr wrap="none">
            <a:spAutoFit/>
          </a:bodyPr>
          <a:lstStyle/>
          <a:p>
            <a:r>
              <a:rPr lang="zh-CN" altLang="en-US" dirty="0">
                <a:solidFill>
                  <a:schemeClr val="bg1"/>
                </a:solidFill>
              </a:rPr>
              <a:t>ADD YOUR TEXT</a:t>
            </a:r>
          </a:p>
        </p:txBody>
      </p:sp>
      <p:pic>
        <p:nvPicPr>
          <p:cNvPr id="2" name="Picture 1" descr="преузимање"/>
          <p:cNvPicPr>
            <a:picLocks noChangeAspect="1"/>
          </p:cNvPicPr>
          <p:nvPr/>
        </p:nvPicPr>
        <p:blipFill>
          <a:blip r:embed="rId2" cstate="print"/>
          <a:stretch>
            <a:fillRect/>
          </a:stretch>
        </p:blipFill>
        <p:spPr>
          <a:xfrm>
            <a:off x="2008505" y="2129790"/>
            <a:ext cx="2753995" cy="1832610"/>
          </a:xfrm>
          <a:prstGeom prst="rect">
            <a:avLst/>
          </a:prstGeom>
        </p:spPr>
      </p:pic>
      <p:pic>
        <p:nvPicPr>
          <p:cNvPr id="3" name="Picture 2" descr="child-health-low-income-countries-infographic"/>
          <p:cNvPicPr>
            <a:picLocks noChangeAspect="1"/>
          </p:cNvPicPr>
          <p:nvPr/>
        </p:nvPicPr>
        <p:blipFill>
          <a:blip r:embed="rId3" cstate="print"/>
          <a:stretch>
            <a:fillRect/>
          </a:stretch>
        </p:blipFill>
        <p:spPr>
          <a:xfrm>
            <a:off x="4878706" y="1615440"/>
            <a:ext cx="2273933" cy="2427605"/>
          </a:xfrm>
          <a:prstGeom prst="rect">
            <a:avLst/>
          </a:prstGeom>
        </p:spPr>
      </p:pic>
      <p:pic>
        <p:nvPicPr>
          <p:cNvPr id="9" name="Picture 8" descr="images"/>
          <p:cNvPicPr>
            <a:picLocks noChangeAspect="1"/>
          </p:cNvPicPr>
          <p:nvPr/>
        </p:nvPicPr>
        <p:blipFill>
          <a:blip r:embed="rId4" cstate="print"/>
          <a:stretch>
            <a:fillRect/>
          </a:stretch>
        </p:blipFill>
        <p:spPr>
          <a:xfrm>
            <a:off x="7313295" y="2158365"/>
            <a:ext cx="3077845" cy="18237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124835"/>
            <a:ext cx="10955020" cy="1065530"/>
          </a:xfrm>
        </p:spPr>
        <p:txBody>
          <a:bodyPr>
            <a:normAutofit fontScale="90000"/>
          </a:bodyPr>
          <a:lstStyle/>
          <a:p>
            <a:r>
              <a:rPr lang="sr-Latn-RS" altLang="en-US" b="1" dirty="0"/>
              <a:t>Defining Health Information Systems</a:t>
            </a:r>
          </a:p>
        </p:txBody>
      </p:sp>
      <p:sp>
        <p:nvSpPr>
          <p:cNvPr id="3" name="文本占位符 2"/>
          <p:cNvSpPr>
            <a:spLocks noGrp="1"/>
          </p:cNvSpPr>
          <p:nvPr>
            <p:ph type="body" idx="1"/>
          </p:nvPr>
        </p:nvSpPr>
        <p:spPr>
          <a:xfrm>
            <a:off x="1127760" y="4368800"/>
            <a:ext cx="9936480" cy="798195"/>
          </a:xfrm>
        </p:spPr>
        <p:txBody>
          <a:bodyPr>
            <a:noAutofit/>
          </a:bodyPr>
          <a:lstStyle/>
          <a:p>
            <a:pPr algn="just"/>
            <a:r>
              <a:rPr lang="en-US" altLang="zh-CN" sz="1800" b="1" dirty="0"/>
              <a:t>At its core, a Health Information System is a comprehensive framework that integrates and manages health-related data, information, and knowledge to facilitate informed decision-making across all levels of healthcare delivery. HIS encompasses a wide spectrum of functions, from electronic health records (EHRs) and telemedicine to data analytics and interoperability. Through this integration, HIS aims to streamline processes, enhance patient care, and ultimately improve health outcomes on a global scale.</a:t>
            </a:r>
          </a:p>
        </p:txBody>
      </p:sp>
      <p:pic>
        <p:nvPicPr>
          <p:cNvPr id="8" name="Picture 7" descr="Health-Records"/>
          <p:cNvPicPr>
            <a:picLocks noChangeAspect="1"/>
          </p:cNvPicPr>
          <p:nvPr/>
        </p:nvPicPr>
        <p:blipFill>
          <a:blip r:embed="rId2" cstate="print"/>
          <a:stretch>
            <a:fillRect/>
          </a:stretch>
        </p:blipFill>
        <p:spPr>
          <a:xfrm>
            <a:off x="4029075" y="1240155"/>
            <a:ext cx="4133850" cy="20669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732155" y="8334"/>
            <a:ext cx="10515600" cy="1325563"/>
          </a:xfrm>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rPr>
              <a:t>Successful Projects and Results</a:t>
            </a:r>
          </a:p>
        </p:txBody>
      </p:sp>
      <p:sp>
        <p:nvSpPr>
          <p:cNvPr id="3" name="椭圆 2"/>
          <p:cNvSpPr>
            <a:spLocks noChangeAspect="1"/>
          </p:cNvSpPr>
          <p:nvPr/>
        </p:nvSpPr>
        <p:spPr>
          <a:xfrm>
            <a:off x="9044312" y="3968494"/>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5" name="椭圆 4"/>
          <p:cNvSpPr>
            <a:spLocks noChangeAspect="1"/>
          </p:cNvSpPr>
          <p:nvPr/>
        </p:nvSpPr>
        <p:spPr>
          <a:xfrm>
            <a:off x="9044312" y="3158495"/>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6" name="椭圆 5"/>
          <p:cNvSpPr>
            <a:spLocks noChangeAspect="1"/>
          </p:cNvSpPr>
          <p:nvPr/>
        </p:nvSpPr>
        <p:spPr>
          <a:xfrm>
            <a:off x="9044312" y="2349129"/>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 name="椭圆 6"/>
          <p:cNvSpPr>
            <a:spLocks noChangeAspect="1"/>
          </p:cNvSpPr>
          <p:nvPr/>
        </p:nvSpPr>
        <p:spPr>
          <a:xfrm>
            <a:off x="9044312" y="4778495"/>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4" name="椭圆 13"/>
          <p:cNvSpPr>
            <a:spLocks noChangeAspect="1"/>
          </p:cNvSpPr>
          <p:nvPr/>
        </p:nvSpPr>
        <p:spPr>
          <a:xfrm>
            <a:off x="2456500" y="2753495"/>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5" name="椭圆 14"/>
          <p:cNvSpPr>
            <a:spLocks noChangeAspect="1"/>
          </p:cNvSpPr>
          <p:nvPr/>
        </p:nvSpPr>
        <p:spPr>
          <a:xfrm>
            <a:off x="2456500" y="3563495"/>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6" name="椭圆 15"/>
          <p:cNvSpPr>
            <a:spLocks noChangeAspect="1"/>
          </p:cNvSpPr>
          <p:nvPr/>
        </p:nvSpPr>
        <p:spPr>
          <a:xfrm>
            <a:off x="2456500" y="4373495"/>
            <a:ext cx="540000" cy="540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cxnSp>
        <p:nvCxnSpPr>
          <p:cNvPr id="17" name="直接箭头连接符 16"/>
          <p:cNvCxnSpPr/>
          <p:nvPr/>
        </p:nvCxnSpPr>
        <p:spPr>
          <a:xfrm flipH="1">
            <a:off x="4855607" y="3833460"/>
            <a:ext cx="540000" cy="0"/>
          </a:xfrm>
          <a:prstGeom prst="straightConnector1">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6609030" y="3833495"/>
            <a:ext cx="540000" cy="0"/>
          </a:xfrm>
          <a:prstGeom prst="straightConnector1">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77559" y="4296281"/>
            <a:ext cx="540000" cy="540000"/>
          </a:xfrm>
          <a:prstGeom prst="line">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8368236" y="2783957"/>
            <a:ext cx="540000" cy="540000"/>
          </a:xfrm>
          <a:prstGeom prst="line">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8476635" y="3506437"/>
            <a:ext cx="432000" cy="180000"/>
          </a:xfrm>
          <a:prstGeom prst="line">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85559" y="3968494"/>
            <a:ext cx="432000" cy="180000"/>
          </a:xfrm>
          <a:prstGeom prst="line">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flipH="1">
            <a:off x="3072577" y="4206281"/>
            <a:ext cx="540000" cy="360000"/>
          </a:xfrm>
          <a:prstGeom prst="straightConnector1">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H="1" flipV="1">
            <a:off x="3072577" y="3113495"/>
            <a:ext cx="540000" cy="360000"/>
          </a:xfrm>
          <a:prstGeom prst="straightConnector1">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H="1">
            <a:off x="3072577" y="3836857"/>
            <a:ext cx="432000" cy="0"/>
          </a:xfrm>
          <a:prstGeom prst="straightConnector1">
            <a:avLst/>
          </a:prstGeom>
          <a:ln w="28575">
            <a:solidFill>
              <a:schemeClr val="bg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9621142" y="2425236"/>
            <a:ext cx="1810270" cy="521970"/>
          </a:xfrm>
          <a:prstGeom prst="rect">
            <a:avLst/>
          </a:prstGeom>
          <a:noFill/>
        </p:spPr>
        <p:txBody>
          <a:bodyPr wrap="square">
            <a:spAutoFit/>
          </a:bodyPr>
          <a:lstStyle/>
          <a:p>
            <a:r>
              <a:rPr lang="zh-CN" altLang="en-US" sz="1400" b="1" dirty="0">
                <a:solidFill>
                  <a:srgbClr val="603813"/>
                </a:solidFill>
              </a:rPr>
              <a:t>India's National Health Stack</a:t>
            </a:r>
          </a:p>
        </p:txBody>
      </p:sp>
      <p:sp>
        <p:nvSpPr>
          <p:cNvPr id="27" name="矩形 26"/>
          <p:cNvSpPr/>
          <p:nvPr/>
        </p:nvSpPr>
        <p:spPr>
          <a:xfrm>
            <a:off x="9621142" y="3255557"/>
            <a:ext cx="1810270" cy="521970"/>
          </a:xfrm>
          <a:prstGeom prst="rect">
            <a:avLst/>
          </a:prstGeom>
          <a:noFill/>
        </p:spPr>
        <p:txBody>
          <a:bodyPr wrap="square">
            <a:spAutoFit/>
          </a:bodyPr>
          <a:lstStyle/>
          <a:p>
            <a:r>
              <a:rPr lang="zh-CN" altLang="en-US" sz="1400" b="1" dirty="0">
                <a:solidFill>
                  <a:srgbClr val="603813"/>
                </a:solidFill>
              </a:rPr>
              <a:t>Australia's My Health Record</a:t>
            </a:r>
          </a:p>
        </p:txBody>
      </p:sp>
      <p:sp>
        <p:nvSpPr>
          <p:cNvPr id="28" name="矩形 27"/>
          <p:cNvSpPr/>
          <p:nvPr/>
        </p:nvSpPr>
        <p:spPr>
          <a:xfrm>
            <a:off x="9621142" y="4200811"/>
            <a:ext cx="1810270" cy="521970"/>
          </a:xfrm>
          <a:prstGeom prst="rect">
            <a:avLst/>
          </a:prstGeom>
          <a:noFill/>
        </p:spPr>
        <p:txBody>
          <a:bodyPr wrap="square">
            <a:spAutoFit/>
          </a:bodyPr>
          <a:lstStyle/>
          <a:p>
            <a:r>
              <a:rPr lang="zh-CN" altLang="en-US" sz="1400" b="1" dirty="0">
                <a:solidFill>
                  <a:srgbClr val="603813"/>
                </a:solidFill>
              </a:rPr>
              <a:t>Kenya's mHealth Innovations</a:t>
            </a:r>
          </a:p>
        </p:txBody>
      </p:sp>
      <p:sp>
        <p:nvSpPr>
          <p:cNvPr id="29" name="矩形 28"/>
          <p:cNvSpPr/>
          <p:nvPr/>
        </p:nvSpPr>
        <p:spPr>
          <a:xfrm>
            <a:off x="9621142" y="5010812"/>
            <a:ext cx="1810270" cy="521970"/>
          </a:xfrm>
          <a:prstGeom prst="rect">
            <a:avLst/>
          </a:prstGeom>
          <a:noFill/>
        </p:spPr>
        <p:txBody>
          <a:bodyPr wrap="square">
            <a:spAutoFit/>
          </a:bodyPr>
          <a:lstStyle/>
          <a:p>
            <a:r>
              <a:rPr lang="zh-CN" altLang="en-US" sz="1400" b="1" dirty="0">
                <a:solidFill>
                  <a:srgbClr val="603813"/>
                </a:solidFill>
              </a:rPr>
              <a:t>Global Efforts Against Epidemics</a:t>
            </a:r>
          </a:p>
        </p:txBody>
      </p:sp>
      <p:sp>
        <p:nvSpPr>
          <p:cNvPr id="30" name="矩形 29"/>
          <p:cNvSpPr/>
          <p:nvPr/>
        </p:nvSpPr>
        <p:spPr>
          <a:xfrm>
            <a:off x="475615" y="3088336"/>
            <a:ext cx="2007870" cy="523220"/>
          </a:xfrm>
          <a:prstGeom prst="rect">
            <a:avLst/>
          </a:prstGeom>
          <a:noFill/>
        </p:spPr>
        <p:txBody>
          <a:bodyPr wrap="square">
            <a:spAutoFit/>
          </a:bodyPr>
          <a:lstStyle/>
          <a:p>
            <a:r>
              <a:rPr lang="zh-CN" altLang="en-US" sz="1400" b="1" dirty="0">
                <a:solidFill>
                  <a:srgbClr val="603813"/>
                </a:solidFill>
              </a:rPr>
              <a:t>Estonia's eHealth System</a:t>
            </a:r>
          </a:p>
        </p:txBody>
      </p:sp>
      <p:sp>
        <p:nvSpPr>
          <p:cNvPr id="31" name="矩形 30"/>
          <p:cNvSpPr/>
          <p:nvPr/>
        </p:nvSpPr>
        <p:spPr>
          <a:xfrm>
            <a:off x="475615" y="3833495"/>
            <a:ext cx="1938655" cy="521970"/>
          </a:xfrm>
          <a:prstGeom prst="rect">
            <a:avLst/>
          </a:prstGeom>
          <a:noFill/>
        </p:spPr>
        <p:txBody>
          <a:bodyPr wrap="square">
            <a:spAutoFit/>
          </a:bodyPr>
          <a:lstStyle/>
          <a:p>
            <a:r>
              <a:rPr lang="zh-CN" altLang="en-US" sz="1400" b="1" dirty="0">
                <a:solidFill>
                  <a:srgbClr val="603813"/>
                </a:solidFill>
              </a:rPr>
              <a:t>Rwanda's eHealth Initiative</a:t>
            </a:r>
          </a:p>
        </p:txBody>
      </p:sp>
      <p:sp>
        <p:nvSpPr>
          <p:cNvPr id="32" name="矩形 31"/>
          <p:cNvSpPr/>
          <p:nvPr/>
        </p:nvSpPr>
        <p:spPr>
          <a:xfrm>
            <a:off x="483205" y="4605302"/>
            <a:ext cx="1818005" cy="737235"/>
          </a:xfrm>
          <a:prstGeom prst="rect">
            <a:avLst/>
          </a:prstGeom>
          <a:noFill/>
        </p:spPr>
        <p:txBody>
          <a:bodyPr wrap="square">
            <a:spAutoFit/>
          </a:bodyPr>
          <a:lstStyle/>
          <a:p>
            <a:r>
              <a:rPr lang="zh-CN" altLang="en-US" sz="1400" b="1" dirty="0">
                <a:solidFill>
                  <a:srgbClr val="603813"/>
                </a:solidFill>
              </a:rPr>
              <a:t>Singapore's National Electronic Health Record System</a:t>
            </a:r>
          </a:p>
        </p:txBody>
      </p:sp>
      <p:sp>
        <p:nvSpPr>
          <p:cNvPr id="33" name="矩形 32"/>
          <p:cNvSpPr/>
          <p:nvPr/>
        </p:nvSpPr>
        <p:spPr>
          <a:xfrm>
            <a:off x="1300480" y="1125920"/>
            <a:ext cx="9753599" cy="953135"/>
          </a:xfrm>
          <a:prstGeom prst="rect">
            <a:avLst/>
          </a:prstGeom>
        </p:spPr>
        <p:txBody>
          <a:bodyPr wrap="square">
            <a:spAutoFit/>
          </a:bodyPr>
          <a:lstStyle/>
          <a:p>
            <a:r>
              <a:rPr lang="zh-CN" altLang="en-US" sz="1400" b="1" dirty="0">
                <a:solidFill>
                  <a:srgbClr val="603813"/>
                </a:solidFill>
              </a:rPr>
              <a:t>Implementing Health Information Systems (HIS) or Zdravstveni Informacioni Sistemi (ZIS) has led to numerous successful projects and impactful results in healthcare systems around the world. These projects have demonstrated the potential of ZIS in improving patient care, streamlining operations, and enhancing overall healthcare outcomes. Here are some notable examples of successful projects and their outcomes:</a:t>
            </a:r>
          </a:p>
        </p:txBody>
      </p:sp>
      <p:pic>
        <p:nvPicPr>
          <p:cNvPr id="35" name="Picture 34" descr="72d04b7ce8d4d271463ab4af526d3a3a"/>
          <p:cNvPicPr>
            <a:picLocks noChangeAspect="1"/>
          </p:cNvPicPr>
          <p:nvPr/>
        </p:nvPicPr>
        <p:blipFill>
          <a:blip r:embed="rId2" cstate="print"/>
          <a:stretch>
            <a:fillRect/>
          </a:stretch>
        </p:blipFill>
        <p:spPr>
          <a:xfrm>
            <a:off x="5385435" y="3023870"/>
            <a:ext cx="1209040" cy="1619250"/>
          </a:xfrm>
          <a:prstGeom prst="rect">
            <a:avLst/>
          </a:prstGeom>
        </p:spPr>
      </p:pic>
      <p:pic>
        <p:nvPicPr>
          <p:cNvPr id="36" name="Picture 35" descr="преузимање"/>
          <p:cNvPicPr>
            <a:picLocks noChangeAspect="1"/>
          </p:cNvPicPr>
          <p:nvPr/>
        </p:nvPicPr>
        <p:blipFill>
          <a:blip r:embed="rId3" cstate="print"/>
          <a:stretch>
            <a:fillRect/>
          </a:stretch>
        </p:blipFill>
        <p:spPr>
          <a:xfrm>
            <a:off x="3641725" y="3158490"/>
            <a:ext cx="1184910" cy="1293495"/>
          </a:xfrm>
          <a:prstGeom prst="rect">
            <a:avLst/>
          </a:prstGeom>
        </p:spPr>
      </p:pic>
      <p:pic>
        <p:nvPicPr>
          <p:cNvPr id="37" name="Picture 36" descr="COVID-19-and-global-health-1"/>
          <p:cNvPicPr>
            <a:picLocks noChangeAspect="1"/>
          </p:cNvPicPr>
          <p:nvPr/>
        </p:nvPicPr>
        <p:blipFill>
          <a:blip r:embed="rId4" cstate="print"/>
          <a:srcRect l="4299" t="13509" r="42771" b="15407"/>
          <a:stretch>
            <a:fillRect/>
          </a:stretch>
        </p:blipFill>
        <p:spPr>
          <a:xfrm>
            <a:off x="7204075" y="3151505"/>
            <a:ext cx="1136650" cy="114490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12215" y="3042285"/>
            <a:ext cx="9767570" cy="578485"/>
          </a:xfrm>
        </p:spPr>
        <p:txBody>
          <a:bodyPr>
            <a:noAutofit/>
          </a:bodyPr>
          <a:lstStyle/>
          <a:p>
            <a:r>
              <a:rPr lang="sr-Latn-RS" altLang="en-US" sz="4400" b="1" dirty="0">
                <a:ln w="6600">
                  <a:solidFill>
                    <a:schemeClr val="accent2"/>
                  </a:solidFill>
                  <a:prstDash val="solid"/>
                </a:ln>
                <a:solidFill>
                  <a:srgbClr val="FAD6D6"/>
                </a:solidFill>
                <a:effectLst>
                  <a:outerShdw dist="38100" dir="2700000" algn="tl" rotWithShape="0">
                    <a:schemeClr val="accent2"/>
                  </a:outerShdw>
                </a:effectLst>
              </a:rPr>
              <a:t>LAWS IN HEALTH INFORMATION SYSTEMS</a:t>
            </a:r>
          </a:p>
        </p:txBody>
      </p:sp>
      <p:sp>
        <p:nvSpPr>
          <p:cNvPr id="3" name="文本占位符 2"/>
          <p:cNvSpPr>
            <a:spLocks noGrp="1"/>
          </p:cNvSpPr>
          <p:nvPr>
            <p:ph type="body" idx="1"/>
          </p:nvPr>
        </p:nvSpPr>
        <p:spPr>
          <a:xfrm>
            <a:off x="599440" y="3658870"/>
            <a:ext cx="10993120" cy="3312160"/>
          </a:xfrm>
        </p:spPr>
        <p:txBody>
          <a:bodyPr>
            <a:normAutofit/>
          </a:bodyPr>
          <a:lstStyle/>
          <a:p>
            <a:pPr algn="just"/>
            <a:r>
              <a:rPr lang="en-US" altLang="zh-CN" sz="1400" b="1" dirty="0"/>
              <a:t>There are laws and regulations worldwide that govern the use of Health Information Systems (HIS) and the protection of medical data. These laws aim to ensure the privacy, security, and ethical use of medical data, as well as to ensure system interoperability. Here are some significant laws and regulations</a:t>
            </a:r>
            <a:r>
              <a:rPr lang="sr-Latn-RS" altLang="zh-CN" sz="1400" b="1" dirty="0"/>
              <a:t>.</a:t>
            </a:r>
            <a:endParaRPr lang="en-US" altLang="zh-CN" sz="1400" b="1" dirty="0"/>
          </a:p>
          <a:p>
            <a:pPr algn="just"/>
            <a:r>
              <a:rPr lang="sr-Latn-RS" altLang="en-US" sz="1400" b="1" dirty="0">
                <a:solidFill>
                  <a:schemeClr val="tx1"/>
                </a:solidFill>
              </a:rPr>
              <a:t>1. </a:t>
            </a:r>
            <a:r>
              <a:rPr lang="en-US" altLang="zh-CN" sz="1400" b="1" dirty="0">
                <a:solidFill>
                  <a:schemeClr val="tx1"/>
                </a:solidFill>
              </a:rPr>
              <a:t>General Data Protection Regulation (GDPR): GDPR is a European Union law that regulates data protection and privacy for EU citizens. It also applies to medical data processed within HIS. GDPR requires clear patient consent for data processing, provides patients access to their data, and regulates data transfers between different countries.</a:t>
            </a:r>
          </a:p>
          <a:p>
            <a:pPr algn="just"/>
            <a:r>
              <a:rPr lang="sr-Latn-RS" altLang="en-US" sz="1400" b="1" dirty="0">
                <a:solidFill>
                  <a:srgbClr val="F47474"/>
                </a:solidFill>
              </a:rPr>
              <a:t>2. </a:t>
            </a:r>
            <a:r>
              <a:rPr lang="en-US" altLang="zh-CN" sz="1400" b="1" dirty="0">
                <a:solidFill>
                  <a:srgbClr val="F47474"/>
                </a:solidFill>
              </a:rPr>
              <a:t>Health Insurance Portability and Accountability Act (HIPAA): HIPAA is a law in the United States that regulates the protection of health data. The law sets standards for electronic exchange of medical information and ensures patient privacy.</a:t>
            </a:r>
          </a:p>
          <a:p>
            <a:pPr algn="just"/>
            <a:r>
              <a:rPr lang="sr-Latn-RS" altLang="en-US" sz="1400" b="1" dirty="0">
                <a:solidFill>
                  <a:schemeClr val="tx1"/>
                </a:solidFill>
              </a:rPr>
              <a:t>3.Health </a:t>
            </a:r>
            <a:r>
              <a:rPr lang="sr-Latn-RS" altLang="en-US" sz="1400" b="1" dirty="0" err="1">
                <a:solidFill>
                  <a:schemeClr val="tx1"/>
                </a:solidFill>
              </a:rPr>
              <a:t>Information</a:t>
            </a:r>
            <a:r>
              <a:rPr lang="sr-Latn-RS" altLang="en-US" sz="1400" b="1" dirty="0">
                <a:solidFill>
                  <a:schemeClr val="tx1"/>
                </a:solidFill>
              </a:rPr>
              <a:t> </a:t>
            </a:r>
            <a:r>
              <a:rPr lang="sr-Latn-RS" altLang="en-US" sz="1400" b="1" dirty="0" err="1">
                <a:solidFill>
                  <a:schemeClr val="tx1"/>
                </a:solidFill>
              </a:rPr>
              <a:t>Technology</a:t>
            </a:r>
            <a:r>
              <a:rPr lang="sr-Latn-RS" altLang="en-US" sz="1400" b="1" dirty="0">
                <a:solidFill>
                  <a:schemeClr val="tx1"/>
                </a:solidFill>
              </a:rPr>
              <a:t> </a:t>
            </a:r>
            <a:r>
              <a:rPr lang="sr-Latn-RS" altLang="en-US" sz="1400" b="1" dirty="0" err="1">
                <a:solidFill>
                  <a:schemeClr val="tx1"/>
                </a:solidFill>
              </a:rPr>
              <a:t>for</a:t>
            </a:r>
            <a:r>
              <a:rPr lang="sr-Latn-RS" altLang="en-US" sz="1400" b="1" dirty="0">
                <a:solidFill>
                  <a:schemeClr val="tx1"/>
                </a:solidFill>
              </a:rPr>
              <a:t> </a:t>
            </a:r>
            <a:r>
              <a:rPr lang="sr-Latn-RS" altLang="en-US" sz="1400" b="1" dirty="0" err="1">
                <a:solidFill>
                  <a:schemeClr val="tx1"/>
                </a:solidFill>
              </a:rPr>
              <a:t>Economic</a:t>
            </a:r>
            <a:r>
              <a:rPr lang="sr-Latn-RS" altLang="en-US" sz="1400" b="1" dirty="0">
                <a:solidFill>
                  <a:schemeClr val="tx1"/>
                </a:solidFill>
              </a:rPr>
              <a:t> </a:t>
            </a:r>
            <a:r>
              <a:rPr lang="sr-Latn-RS" altLang="en-US" sz="1400" b="1" dirty="0" err="1">
                <a:solidFill>
                  <a:schemeClr val="tx1"/>
                </a:solidFill>
              </a:rPr>
              <a:t>and</a:t>
            </a:r>
            <a:r>
              <a:rPr lang="sr-Latn-RS" altLang="en-US" sz="1400" b="1" dirty="0">
                <a:solidFill>
                  <a:schemeClr val="tx1"/>
                </a:solidFill>
              </a:rPr>
              <a:t> </a:t>
            </a:r>
            <a:r>
              <a:rPr lang="sr-Latn-RS" altLang="en-US" sz="1400" b="1" dirty="0" err="1">
                <a:solidFill>
                  <a:schemeClr val="tx1"/>
                </a:solidFill>
              </a:rPr>
              <a:t>Clinical</a:t>
            </a:r>
            <a:r>
              <a:rPr lang="sr-Latn-RS" altLang="en-US" sz="1400" b="1" dirty="0">
                <a:solidFill>
                  <a:schemeClr val="tx1"/>
                </a:solidFill>
              </a:rPr>
              <a:t> </a:t>
            </a:r>
            <a:r>
              <a:rPr lang="sr-Latn-RS" altLang="en-US" sz="1400" b="1" dirty="0" err="1">
                <a:solidFill>
                  <a:schemeClr val="tx1"/>
                </a:solidFill>
              </a:rPr>
              <a:t>Health</a:t>
            </a:r>
            <a:r>
              <a:rPr lang="sr-Latn-RS" altLang="en-US" sz="1400" b="1" dirty="0">
                <a:solidFill>
                  <a:schemeClr val="tx1"/>
                </a:solidFill>
              </a:rPr>
              <a:t> </a:t>
            </a:r>
            <a:r>
              <a:rPr lang="sr-Latn-RS" altLang="en-US" sz="1400" b="1" dirty="0" err="1">
                <a:solidFill>
                  <a:schemeClr val="tx1"/>
                </a:solidFill>
              </a:rPr>
              <a:t>Act</a:t>
            </a:r>
            <a:r>
              <a:rPr lang="sr-Latn-RS" altLang="en-US" sz="1400" b="1" dirty="0">
                <a:solidFill>
                  <a:schemeClr val="tx1"/>
                </a:solidFill>
              </a:rPr>
              <a:t> (HITECH </a:t>
            </a:r>
            <a:r>
              <a:rPr lang="sr-Latn-RS" altLang="en-US" sz="1400" b="1" dirty="0" err="1">
                <a:solidFill>
                  <a:schemeClr val="tx1"/>
                </a:solidFill>
              </a:rPr>
              <a:t>Act</a:t>
            </a:r>
            <a:r>
              <a:rPr lang="sr-Latn-RS" altLang="en-US" sz="1400" b="1" dirty="0">
                <a:solidFill>
                  <a:schemeClr val="tx1"/>
                </a:solidFill>
              </a:rPr>
              <a:t>): </a:t>
            </a:r>
            <a:r>
              <a:rPr lang="sr-Latn-RS" altLang="en-US" sz="1400" b="1" dirty="0" err="1">
                <a:solidFill>
                  <a:schemeClr val="tx1"/>
                </a:solidFill>
              </a:rPr>
              <a:t>This</a:t>
            </a:r>
            <a:r>
              <a:rPr lang="sr-Latn-RS" altLang="en-US" sz="1400" b="1" dirty="0">
                <a:solidFill>
                  <a:schemeClr val="tx1"/>
                </a:solidFill>
              </a:rPr>
              <a:t> U.S. </a:t>
            </a:r>
            <a:r>
              <a:rPr lang="sr-Latn-RS" altLang="en-US" sz="1400" b="1" dirty="0" err="1">
                <a:solidFill>
                  <a:schemeClr val="tx1"/>
                </a:solidFill>
              </a:rPr>
              <a:t>law</a:t>
            </a:r>
            <a:r>
              <a:rPr lang="sr-Latn-RS" altLang="en-US" sz="1400" b="1" dirty="0">
                <a:solidFill>
                  <a:schemeClr val="tx1"/>
                </a:solidFill>
              </a:rPr>
              <a:t> </a:t>
            </a:r>
            <a:r>
              <a:rPr lang="sr-Latn-RS" altLang="en-US" sz="1400" b="1" dirty="0" err="1">
                <a:solidFill>
                  <a:schemeClr val="tx1"/>
                </a:solidFill>
              </a:rPr>
              <a:t>further</a:t>
            </a:r>
            <a:r>
              <a:rPr lang="sr-Latn-RS" altLang="en-US" sz="1400" b="1" dirty="0">
                <a:solidFill>
                  <a:schemeClr val="tx1"/>
                </a:solidFill>
              </a:rPr>
              <a:t> </a:t>
            </a:r>
            <a:r>
              <a:rPr lang="sr-Latn-RS" altLang="en-US" sz="1400" b="1" dirty="0" err="1">
                <a:solidFill>
                  <a:schemeClr val="tx1"/>
                </a:solidFill>
              </a:rPr>
              <a:t>enhances</a:t>
            </a:r>
            <a:r>
              <a:rPr lang="sr-Latn-RS" altLang="en-US" sz="1400" b="1" dirty="0">
                <a:solidFill>
                  <a:schemeClr val="tx1"/>
                </a:solidFill>
              </a:rPr>
              <a:t> HIPAA </a:t>
            </a:r>
            <a:r>
              <a:rPr lang="sr-Latn-RS" altLang="en-US" sz="1400" b="1" dirty="0" err="1">
                <a:solidFill>
                  <a:schemeClr val="tx1"/>
                </a:solidFill>
              </a:rPr>
              <a:t>regulations</a:t>
            </a:r>
            <a:r>
              <a:rPr lang="sr-Latn-RS" altLang="en-US" sz="1400" b="1" dirty="0">
                <a:solidFill>
                  <a:schemeClr val="tx1"/>
                </a:solidFill>
              </a:rPr>
              <a:t>, </a:t>
            </a:r>
            <a:r>
              <a:rPr lang="sr-Latn-RS" altLang="en-US" sz="1400" b="1" dirty="0" err="1">
                <a:solidFill>
                  <a:schemeClr val="tx1"/>
                </a:solidFill>
              </a:rPr>
              <a:t>particularly</a:t>
            </a:r>
            <a:r>
              <a:rPr lang="sr-Latn-RS" altLang="en-US" sz="1400" b="1" dirty="0">
                <a:solidFill>
                  <a:schemeClr val="tx1"/>
                </a:solidFill>
              </a:rPr>
              <a:t> </a:t>
            </a:r>
            <a:r>
              <a:rPr lang="sr-Latn-RS" altLang="en-US" sz="1400" b="1" dirty="0" err="1">
                <a:solidFill>
                  <a:schemeClr val="tx1"/>
                </a:solidFill>
              </a:rPr>
              <a:t>regarding</a:t>
            </a:r>
            <a:r>
              <a:rPr lang="sr-Latn-RS" altLang="en-US" sz="1400" b="1" dirty="0">
                <a:solidFill>
                  <a:schemeClr val="tx1"/>
                </a:solidFill>
              </a:rPr>
              <a:t> </a:t>
            </a:r>
            <a:r>
              <a:rPr lang="sr-Latn-RS" altLang="en-US" sz="1400" b="1" dirty="0" err="1">
                <a:solidFill>
                  <a:schemeClr val="tx1"/>
                </a:solidFill>
              </a:rPr>
              <a:t>electronic</a:t>
            </a:r>
            <a:r>
              <a:rPr lang="sr-Latn-RS" altLang="en-US" sz="1400" b="1" dirty="0">
                <a:solidFill>
                  <a:schemeClr val="tx1"/>
                </a:solidFill>
              </a:rPr>
              <a:t> </a:t>
            </a:r>
            <a:r>
              <a:rPr lang="sr-Latn-RS" altLang="en-US" sz="1400" b="1" dirty="0" err="1">
                <a:solidFill>
                  <a:schemeClr val="tx1"/>
                </a:solidFill>
              </a:rPr>
              <a:t>health</a:t>
            </a:r>
            <a:r>
              <a:rPr lang="sr-Latn-RS" altLang="en-US" sz="1400" b="1" dirty="0">
                <a:solidFill>
                  <a:schemeClr val="tx1"/>
                </a:solidFill>
              </a:rPr>
              <a:t> </a:t>
            </a:r>
            <a:r>
              <a:rPr lang="sr-Latn-RS" altLang="en-US" sz="1400" b="1" dirty="0" err="1">
                <a:solidFill>
                  <a:schemeClr val="tx1"/>
                </a:solidFill>
              </a:rPr>
              <a:t>records</a:t>
            </a:r>
            <a:r>
              <a:rPr lang="sr-Latn-RS" altLang="en-US" sz="1400" b="1" dirty="0">
                <a:solidFill>
                  <a:schemeClr val="tx1"/>
                </a:solidFill>
              </a:rPr>
              <a:t>. </a:t>
            </a:r>
            <a:r>
              <a:rPr lang="sr-Latn-RS" altLang="en-US" sz="1400" b="1" dirty="0" err="1">
                <a:solidFill>
                  <a:schemeClr val="tx1"/>
                </a:solidFill>
              </a:rPr>
              <a:t>It</a:t>
            </a:r>
            <a:r>
              <a:rPr lang="sr-Latn-RS" altLang="en-US" sz="1400" b="1" dirty="0">
                <a:solidFill>
                  <a:schemeClr val="tx1"/>
                </a:solidFill>
              </a:rPr>
              <a:t> </a:t>
            </a:r>
            <a:r>
              <a:rPr lang="sr-Latn-RS" altLang="en-US" sz="1400" b="1" dirty="0" err="1">
                <a:solidFill>
                  <a:schemeClr val="tx1"/>
                </a:solidFill>
              </a:rPr>
              <a:t>also</a:t>
            </a:r>
            <a:r>
              <a:rPr lang="sr-Latn-RS" altLang="en-US" sz="1400" b="1" dirty="0">
                <a:solidFill>
                  <a:schemeClr val="tx1"/>
                </a:solidFill>
              </a:rPr>
              <a:t> </a:t>
            </a:r>
            <a:r>
              <a:rPr lang="sr-Latn-RS" altLang="en-US" sz="1400" b="1" dirty="0" err="1">
                <a:solidFill>
                  <a:schemeClr val="tx1"/>
                </a:solidFill>
              </a:rPr>
              <a:t>mandates</a:t>
            </a:r>
            <a:r>
              <a:rPr lang="sr-Latn-RS" altLang="en-US" sz="1400" b="1" dirty="0">
                <a:solidFill>
                  <a:schemeClr val="tx1"/>
                </a:solidFill>
              </a:rPr>
              <a:t> </a:t>
            </a:r>
            <a:r>
              <a:rPr lang="sr-Latn-RS" altLang="en-US" sz="1400" b="1" dirty="0" err="1">
                <a:solidFill>
                  <a:schemeClr val="tx1"/>
                </a:solidFill>
              </a:rPr>
              <a:t>patient</a:t>
            </a:r>
            <a:r>
              <a:rPr lang="sr-Latn-RS" altLang="en-US" sz="1400" b="1" dirty="0">
                <a:solidFill>
                  <a:schemeClr val="tx1"/>
                </a:solidFill>
              </a:rPr>
              <a:t> </a:t>
            </a:r>
            <a:r>
              <a:rPr lang="sr-Latn-RS" altLang="en-US" sz="1400" b="1" dirty="0" err="1">
                <a:solidFill>
                  <a:schemeClr val="tx1"/>
                </a:solidFill>
              </a:rPr>
              <a:t>notification</a:t>
            </a:r>
            <a:r>
              <a:rPr lang="sr-Latn-RS" altLang="en-US" sz="1400" b="1" dirty="0">
                <a:solidFill>
                  <a:schemeClr val="tx1"/>
                </a:solidFill>
              </a:rPr>
              <a:t> in </a:t>
            </a:r>
            <a:r>
              <a:rPr lang="sr-Latn-RS" altLang="en-US" sz="1400" b="1" dirty="0" err="1">
                <a:solidFill>
                  <a:schemeClr val="tx1"/>
                </a:solidFill>
              </a:rPr>
              <a:t>case</a:t>
            </a:r>
            <a:r>
              <a:rPr lang="sr-Latn-RS" altLang="en-US" sz="1400" b="1" dirty="0">
                <a:solidFill>
                  <a:schemeClr val="tx1"/>
                </a:solidFill>
              </a:rPr>
              <a:t> </a:t>
            </a:r>
            <a:r>
              <a:rPr lang="sr-Latn-RS" altLang="en-US" sz="1400" b="1" dirty="0" err="1">
                <a:solidFill>
                  <a:schemeClr val="tx1"/>
                </a:solidFill>
              </a:rPr>
              <a:t>of</a:t>
            </a:r>
            <a:r>
              <a:rPr lang="sr-Latn-RS" altLang="en-US" sz="1400" b="1" dirty="0">
                <a:solidFill>
                  <a:schemeClr val="tx1"/>
                </a:solidFill>
              </a:rPr>
              <a:t> data </a:t>
            </a:r>
            <a:r>
              <a:rPr lang="sr-Latn-RS" altLang="en-US" sz="1400" b="1" dirty="0" err="1">
                <a:solidFill>
                  <a:schemeClr val="tx1"/>
                </a:solidFill>
              </a:rPr>
              <a:t>breaches</a:t>
            </a:r>
            <a:r>
              <a:rPr lang="sr-Latn-RS" altLang="en-US" sz="1400" b="1" dirty="0">
                <a:solidFill>
                  <a:schemeClr val="tx1"/>
                </a:solidFill>
              </a:rPr>
              <a:t>.</a:t>
            </a:r>
          </a:p>
          <a:p>
            <a:pPr algn="just"/>
            <a:r>
              <a:rPr lang="sr-Latn-RS" altLang="en-US" sz="1400" b="1" dirty="0">
                <a:solidFill>
                  <a:srgbClr val="F47474"/>
                </a:solidFill>
              </a:rPr>
              <a:t>4.Personal </a:t>
            </a:r>
            <a:r>
              <a:rPr lang="sr-Latn-RS" altLang="en-US" sz="1400" b="1" dirty="0" err="1">
                <a:solidFill>
                  <a:srgbClr val="F47474"/>
                </a:solidFill>
              </a:rPr>
              <a:t>Information</a:t>
            </a:r>
            <a:r>
              <a:rPr lang="sr-Latn-RS" altLang="en-US" sz="1400" b="1" dirty="0">
                <a:solidFill>
                  <a:srgbClr val="F47474"/>
                </a:solidFill>
              </a:rPr>
              <a:t> </a:t>
            </a:r>
            <a:r>
              <a:rPr lang="sr-Latn-RS" altLang="en-US" sz="1400" b="1" dirty="0" err="1">
                <a:solidFill>
                  <a:srgbClr val="F47474"/>
                </a:solidFill>
              </a:rPr>
              <a:t>Protection</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Electronic</a:t>
            </a:r>
            <a:r>
              <a:rPr lang="sr-Latn-RS" altLang="en-US" sz="1400" b="1" dirty="0">
                <a:solidFill>
                  <a:srgbClr val="F47474"/>
                </a:solidFill>
              </a:rPr>
              <a:t> </a:t>
            </a:r>
            <a:r>
              <a:rPr lang="sr-Latn-RS" altLang="en-US" sz="1400" b="1" dirty="0" err="1">
                <a:solidFill>
                  <a:srgbClr val="F47474"/>
                </a:solidFill>
              </a:rPr>
              <a:t>Documents</a:t>
            </a:r>
            <a:r>
              <a:rPr lang="sr-Latn-RS" altLang="en-US" sz="1400" b="1" dirty="0">
                <a:solidFill>
                  <a:srgbClr val="F47474"/>
                </a:solidFill>
              </a:rPr>
              <a:t> </a:t>
            </a:r>
            <a:r>
              <a:rPr lang="sr-Latn-RS" altLang="en-US" sz="1400" b="1" dirty="0" err="1">
                <a:solidFill>
                  <a:srgbClr val="F47474"/>
                </a:solidFill>
              </a:rPr>
              <a:t>Act</a:t>
            </a:r>
            <a:r>
              <a:rPr lang="sr-Latn-RS" altLang="en-US" sz="1400" b="1" dirty="0">
                <a:solidFill>
                  <a:srgbClr val="F47474"/>
                </a:solidFill>
              </a:rPr>
              <a:t> (PIPEDA): </a:t>
            </a:r>
            <a:r>
              <a:rPr lang="sr-Latn-RS" altLang="en-US" sz="1400" b="1" dirty="0" err="1">
                <a:solidFill>
                  <a:srgbClr val="F47474"/>
                </a:solidFill>
              </a:rPr>
              <a:t>This</a:t>
            </a:r>
            <a:r>
              <a:rPr lang="sr-Latn-RS" altLang="en-US" sz="1400" b="1" dirty="0">
                <a:solidFill>
                  <a:srgbClr val="F47474"/>
                </a:solidFill>
              </a:rPr>
              <a:t> </a:t>
            </a:r>
            <a:r>
              <a:rPr lang="sr-Latn-RS" altLang="en-US" sz="1400" b="1" dirty="0" err="1">
                <a:solidFill>
                  <a:srgbClr val="F47474"/>
                </a:solidFill>
              </a:rPr>
              <a:t>Canadian</a:t>
            </a:r>
            <a:r>
              <a:rPr lang="sr-Latn-RS" altLang="en-US" sz="1400" b="1" dirty="0">
                <a:solidFill>
                  <a:srgbClr val="F47474"/>
                </a:solidFill>
              </a:rPr>
              <a:t> </a:t>
            </a:r>
            <a:r>
              <a:rPr lang="sr-Latn-RS" altLang="en-US" sz="1400" b="1" dirty="0" err="1">
                <a:solidFill>
                  <a:srgbClr val="F47474"/>
                </a:solidFill>
              </a:rPr>
              <a:t>law</a:t>
            </a:r>
            <a:r>
              <a:rPr lang="sr-Latn-RS" altLang="en-US" sz="1400" b="1" dirty="0">
                <a:solidFill>
                  <a:srgbClr val="F47474"/>
                </a:solidFill>
              </a:rPr>
              <a:t> </a:t>
            </a:r>
            <a:r>
              <a:rPr lang="sr-Latn-RS" altLang="en-US" sz="1400" b="1" dirty="0" err="1">
                <a:solidFill>
                  <a:srgbClr val="F47474"/>
                </a:solidFill>
              </a:rPr>
              <a:t>relates</a:t>
            </a:r>
            <a:r>
              <a:rPr lang="sr-Latn-RS" altLang="en-US" sz="1400" b="1" dirty="0">
                <a:solidFill>
                  <a:srgbClr val="F47474"/>
                </a:solidFill>
              </a:rPr>
              <a:t> to </a:t>
            </a:r>
            <a:r>
              <a:rPr lang="sr-Latn-RS" altLang="en-US" sz="1400" b="1" dirty="0" err="1">
                <a:solidFill>
                  <a:srgbClr val="F47474"/>
                </a:solidFill>
              </a:rPr>
              <a:t>the</a:t>
            </a:r>
            <a:r>
              <a:rPr lang="sr-Latn-RS" altLang="en-US" sz="1400" b="1" dirty="0">
                <a:solidFill>
                  <a:srgbClr val="F47474"/>
                </a:solidFill>
              </a:rPr>
              <a:t> </a:t>
            </a:r>
            <a:r>
              <a:rPr lang="sr-Latn-RS" altLang="en-US" sz="1400" b="1" dirty="0" err="1">
                <a:solidFill>
                  <a:srgbClr val="F47474"/>
                </a:solidFill>
              </a:rPr>
              <a:t>protection</a:t>
            </a:r>
            <a:r>
              <a:rPr lang="sr-Latn-RS" altLang="en-US" sz="1400" b="1" dirty="0">
                <a:solidFill>
                  <a:srgbClr val="F47474"/>
                </a:solidFill>
              </a:rPr>
              <a:t> </a:t>
            </a:r>
            <a:r>
              <a:rPr lang="sr-Latn-RS" altLang="en-US" sz="1400" b="1" dirty="0" err="1">
                <a:solidFill>
                  <a:srgbClr val="F47474"/>
                </a:solidFill>
              </a:rPr>
              <a:t>of</a:t>
            </a:r>
            <a:r>
              <a:rPr lang="sr-Latn-RS" altLang="en-US" sz="1400" b="1" dirty="0">
                <a:solidFill>
                  <a:srgbClr val="F47474"/>
                </a:solidFill>
              </a:rPr>
              <a:t> </a:t>
            </a:r>
            <a:r>
              <a:rPr lang="sr-Latn-RS" altLang="en-US" sz="1400" b="1" dirty="0" err="1">
                <a:solidFill>
                  <a:srgbClr val="F47474"/>
                </a:solidFill>
              </a:rPr>
              <a:t>private</a:t>
            </a:r>
            <a:r>
              <a:rPr lang="sr-Latn-RS" altLang="en-US" sz="1400" b="1" dirty="0">
                <a:solidFill>
                  <a:srgbClr val="F47474"/>
                </a:solidFill>
              </a:rPr>
              <a:t> </a:t>
            </a:r>
            <a:r>
              <a:rPr lang="sr-Latn-RS" altLang="en-US" sz="1400" b="1" dirty="0" err="1">
                <a:solidFill>
                  <a:srgbClr val="F47474"/>
                </a:solidFill>
              </a:rPr>
              <a:t>information</a:t>
            </a:r>
            <a:r>
              <a:rPr lang="sr-Latn-RS" altLang="en-US" sz="1400" b="1" dirty="0">
                <a:solidFill>
                  <a:srgbClr val="F47474"/>
                </a:solidFill>
              </a:rPr>
              <a:t>, </a:t>
            </a:r>
            <a:r>
              <a:rPr lang="sr-Latn-RS" altLang="en-US" sz="1400" b="1" dirty="0" err="1">
                <a:solidFill>
                  <a:srgbClr val="F47474"/>
                </a:solidFill>
              </a:rPr>
              <a:t>including</a:t>
            </a:r>
            <a:r>
              <a:rPr lang="sr-Latn-RS" altLang="en-US" sz="1400" b="1" dirty="0">
                <a:solidFill>
                  <a:srgbClr val="F47474"/>
                </a:solidFill>
              </a:rPr>
              <a:t> </a:t>
            </a:r>
            <a:r>
              <a:rPr lang="sr-Latn-RS" altLang="en-US" sz="1400" b="1" dirty="0" err="1">
                <a:solidFill>
                  <a:srgbClr val="F47474"/>
                </a:solidFill>
              </a:rPr>
              <a:t>medical</a:t>
            </a:r>
            <a:r>
              <a:rPr lang="sr-Latn-RS" altLang="en-US" sz="1400" b="1" dirty="0">
                <a:solidFill>
                  <a:srgbClr val="F47474"/>
                </a:solidFill>
              </a:rPr>
              <a:t> data. PIPEDA </a:t>
            </a:r>
            <a:r>
              <a:rPr lang="sr-Latn-RS" altLang="en-US" sz="1400" b="1" dirty="0" err="1">
                <a:solidFill>
                  <a:srgbClr val="F47474"/>
                </a:solidFill>
              </a:rPr>
              <a:t>establishes</a:t>
            </a:r>
            <a:r>
              <a:rPr lang="sr-Latn-RS" altLang="en-US" sz="1400" b="1" dirty="0">
                <a:solidFill>
                  <a:srgbClr val="F47474"/>
                </a:solidFill>
              </a:rPr>
              <a:t> </a:t>
            </a:r>
            <a:r>
              <a:rPr lang="sr-Latn-RS" altLang="en-US" sz="1400" b="1" dirty="0" err="1">
                <a:solidFill>
                  <a:srgbClr val="F47474"/>
                </a:solidFill>
              </a:rPr>
              <a:t>standards</a:t>
            </a:r>
            <a:r>
              <a:rPr lang="sr-Latn-RS" altLang="en-US" sz="1400" b="1" dirty="0">
                <a:solidFill>
                  <a:srgbClr val="F47474"/>
                </a:solidFill>
              </a:rPr>
              <a:t> </a:t>
            </a:r>
            <a:r>
              <a:rPr lang="sr-Latn-RS" altLang="en-US" sz="1400" b="1" dirty="0" err="1">
                <a:solidFill>
                  <a:srgbClr val="F47474"/>
                </a:solidFill>
              </a:rPr>
              <a:t>for</a:t>
            </a:r>
            <a:r>
              <a:rPr lang="sr-Latn-RS" altLang="en-US" sz="1400" b="1" dirty="0">
                <a:solidFill>
                  <a:srgbClr val="F47474"/>
                </a:solidFill>
              </a:rPr>
              <a:t> </a:t>
            </a:r>
            <a:r>
              <a:rPr lang="sr-Latn-RS" altLang="en-US" sz="1400" b="1" dirty="0" err="1">
                <a:solidFill>
                  <a:srgbClr val="F47474"/>
                </a:solidFill>
              </a:rPr>
              <a:t>the</a:t>
            </a:r>
            <a:r>
              <a:rPr lang="sr-Latn-RS" altLang="en-US" sz="1400" b="1" dirty="0">
                <a:solidFill>
                  <a:srgbClr val="F47474"/>
                </a:solidFill>
              </a:rPr>
              <a:t> </a:t>
            </a:r>
            <a:r>
              <a:rPr lang="sr-Latn-RS" altLang="en-US" sz="1400" b="1" dirty="0" err="1">
                <a:solidFill>
                  <a:srgbClr val="F47474"/>
                </a:solidFill>
              </a:rPr>
              <a:t>collection</a:t>
            </a:r>
            <a:r>
              <a:rPr lang="sr-Latn-RS" altLang="en-US" sz="1400" b="1" dirty="0">
                <a:solidFill>
                  <a:srgbClr val="F47474"/>
                </a:solidFill>
              </a:rPr>
              <a:t>, </a:t>
            </a:r>
            <a:r>
              <a:rPr lang="sr-Latn-RS" altLang="en-US" sz="1400" b="1" dirty="0" err="1">
                <a:solidFill>
                  <a:srgbClr val="F47474"/>
                </a:solidFill>
              </a:rPr>
              <a:t>use</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disclosure</a:t>
            </a:r>
            <a:r>
              <a:rPr lang="sr-Latn-RS" altLang="en-US" sz="1400" b="1" dirty="0">
                <a:solidFill>
                  <a:srgbClr val="F47474"/>
                </a:solidFill>
              </a:rPr>
              <a:t> </a:t>
            </a:r>
            <a:r>
              <a:rPr lang="sr-Latn-RS" altLang="en-US" sz="1400" b="1" dirty="0" err="1">
                <a:solidFill>
                  <a:srgbClr val="F47474"/>
                </a:solidFill>
              </a:rPr>
              <a:t>of</a:t>
            </a:r>
            <a:r>
              <a:rPr lang="sr-Latn-RS" altLang="en-US" sz="1400" b="1" dirty="0">
                <a:solidFill>
                  <a:srgbClr val="F47474"/>
                </a:solidFill>
              </a:rPr>
              <a:t> personal data.</a:t>
            </a:r>
          </a:p>
        </p:txBody>
      </p:sp>
      <p:pic>
        <p:nvPicPr>
          <p:cNvPr id="4" name="Picture 3" descr="remote_consultations"/>
          <p:cNvPicPr>
            <a:picLocks noChangeAspect="1"/>
          </p:cNvPicPr>
          <p:nvPr/>
        </p:nvPicPr>
        <p:blipFill>
          <a:blip r:embed="rId2" cstate="print"/>
          <a:stretch>
            <a:fillRect/>
          </a:stretch>
        </p:blipFill>
        <p:spPr>
          <a:xfrm>
            <a:off x="4242435" y="769620"/>
            <a:ext cx="3272790" cy="227266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58154" y="163844"/>
            <a:ext cx="10515600" cy="1325563"/>
          </a:xfrm>
        </p:spPr>
        <p:txBody>
          <a:bodyPr/>
          <a:lstStyle/>
          <a:p>
            <a:pPr algn="ctr"/>
            <a:r>
              <a:rPr lang="sr-Latn-RS" altLang="en-US" b="1" dirty="0">
                <a:ln w="6600">
                  <a:solidFill>
                    <a:schemeClr val="accent2"/>
                  </a:solidFill>
                  <a:prstDash val="solid"/>
                </a:ln>
                <a:solidFill>
                  <a:srgbClr val="FAD6D6"/>
                </a:solidFill>
                <a:effectLst>
                  <a:outerShdw dist="38100" dir="2700000" algn="tl" rotWithShape="0">
                    <a:schemeClr val="accent2"/>
                  </a:outerShdw>
                </a:effectLst>
                <a:sym typeface="+mn-ea"/>
              </a:rPr>
              <a:t>LAWS IN HEALTH INFORMATION SYSTEMS</a:t>
            </a:r>
            <a:endParaRPr lang="en-US" altLang="zh-CN" b="1" dirty="0">
              <a:ln w="6600">
                <a:solidFill>
                  <a:schemeClr val="accent2"/>
                </a:solidFill>
                <a:prstDash val="solid"/>
              </a:ln>
              <a:solidFill>
                <a:srgbClr val="FAD6D6"/>
              </a:solidFill>
              <a:effectLst>
                <a:outerShdw dist="38100" dir="2700000" algn="tl" rotWithShape="0">
                  <a:schemeClr val="accent2"/>
                </a:outerShdw>
              </a:effectLst>
            </a:endParaRPr>
          </a:p>
        </p:txBody>
      </p:sp>
      <p:sp>
        <p:nvSpPr>
          <p:cNvPr id="8" name="矩形 7"/>
          <p:cNvSpPr/>
          <p:nvPr/>
        </p:nvSpPr>
        <p:spPr>
          <a:xfrm>
            <a:off x="3822846" y="158726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endParaRPr lang="zh-CN" altLang="en-US" dirty="0">
              <a:solidFill>
                <a:schemeClr val="bg1"/>
              </a:solidFill>
            </a:endParaRPr>
          </a:p>
        </p:txBody>
      </p:sp>
      <p:sp>
        <p:nvSpPr>
          <p:cNvPr id="10" name="矩形 9"/>
          <p:cNvSpPr/>
          <p:nvPr/>
        </p:nvSpPr>
        <p:spPr>
          <a:xfrm>
            <a:off x="7512051" y="158726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2</a:t>
            </a:r>
            <a:endParaRPr lang="zh-CN" altLang="en-US" dirty="0">
              <a:solidFill>
                <a:schemeClr val="bg1"/>
              </a:solidFill>
            </a:endParaRPr>
          </a:p>
        </p:txBody>
      </p:sp>
      <p:sp>
        <p:nvSpPr>
          <p:cNvPr id="11" name="矩形 10"/>
          <p:cNvSpPr/>
          <p:nvPr/>
        </p:nvSpPr>
        <p:spPr>
          <a:xfrm>
            <a:off x="11532870" y="1587220"/>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3</a:t>
            </a:r>
            <a:endParaRPr lang="zh-CN" altLang="en-US" dirty="0">
              <a:solidFill>
                <a:schemeClr val="bg1"/>
              </a:solidFill>
            </a:endParaRPr>
          </a:p>
        </p:txBody>
      </p:sp>
      <p:sp>
        <p:nvSpPr>
          <p:cNvPr id="12" name="矩形 11"/>
          <p:cNvSpPr/>
          <p:nvPr/>
        </p:nvSpPr>
        <p:spPr>
          <a:xfrm>
            <a:off x="4679950" y="1587220"/>
            <a:ext cx="3025775" cy="646331"/>
          </a:xfrm>
          <a:prstGeom prst="rect">
            <a:avLst/>
          </a:prstGeom>
          <a:noFill/>
        </p:spPr>
        <p:txBody>
          <a:bodyPr wrap="square">
            <a:spAutoFit/>
          </a:bodyPr>
          <a:lstStyle/>
          <a:p>
            <a:pPr algn="ctr"/>
            <a:r>
              <a:rPr lang="zh-CN" altLang="en-US" b="1" dirty="0">
                <a:solidFill>
                  <a:srgbClr val="603813"/>
                </a:solidFill>
                <a:sym typeface="+mn-ea"/>
              </a:rPr>
              <a:t>Australian Digital Health Agency (ADHA):</a:t>
            </a:r>
            <a:endParaRPr lang="zh-CN" altLang="en-US" b="1" dirty="0">
              <a:solidFill>
                <a:srgbClr val="603813"/>
              </a:solidFill>
            </a:endParaRPr>
          </a:p>
        </p:txBody>
      </p:sp>
      <p:sp>
        <p:nvSpPr>
          <p:cNvPr id="13" name="矩形 12"/>
          <p:cNvSpPr/>
          <p:nvPr/>
        </p:nvSpPr>
        <p:spPr>
          <a:xfrm>
            <a:off x="4979725" y="2952432"/>
            <a:ext cx="2933065" cy="953135"/>
          </a:xfrm>
          <a:prstGeom prst="rect">
            <a:avLst/>
          </a:prstGeom>
        </p:spPr>
        <p:txBody>
          <a:bodyPr wrap="square">
            <a:spAutoFit/>
          </a:bodyPr>
          <a:lstStyle/>
          <a:p>
            <a:pPr algn="just"/>
            <a:r>
              <a:rPr lang="zh-CN" altLang="en-US" sz="1400" b="1" dirty="0">
                <a:solidFill>
                  <a:srgbClr val="603813"/>
                </a:solidFill>
              </a:rPr>
              <a:t>This agency in Australia regulates the digitization of health information and ensures secure and reliable access to patient data.</a:t>
            </a:r>
          </a:p>
        </p:txBody>
      </p:sp>
      <p:sp>
        <p:nvSpPr>
          <p:cNvPr id="16" name="矩形 15"/>
          <p:cNvSpPr/>
          <p:nvPr/>
        </p:nvSpPr>
        <p:spPr>
          <a:xfrm>
            <a:off x="8409537" y="1587220"/>
            <a:ext cx="3147463" cy="646331"/>
          </a:xfrm>
          <a:prstGeom prst="rect">
            <a:avLst/>
          </a:prstGeom>
          <a:noFill/>
        </p:spPr>
        <p:txBody>
          <a:bodyPr wrap="square">
            <a:spAutoFit/>
          </a:bodyPr>
          <a:lstStyle/>
          <a:p>
            <a:pPr algn="ctr"/>
            <a:r>
              <a:rPr lang="zh-CN" altLang="en-US" dirty="0">
                <a:solidFill>
                  <a:srgbClr val="603813"/>
                </a:solidFill>
                <a:sym typeface="+mn-ea"/>
              </a:rPr>
              <a:t>T</a:t>
            </a:r>
            <a:r>
              <a:rPr lang="zh-CN" altLang="en-US" b="1" dirty="0">
                <a:solidFill>
                  <a:srgbClr val="603813"/>
                </a:solidFill>
                <a:sym typeface="+mn-ea"/>
              </a:rPr>
              <a:t>he Digital Health Information Act (DiGAV)</a:t>
            </a:r>
            <a:r>
              <a:rPr lang="sr-Latn-RS" altLang="zh-CN" b="1" dirty="0">
                <a:solidFill>
                  <a:srgbClr val="603813"/>
                </a:solidFill>
                <a:sym typeface="+mn-ea"/>
              </a:rPr>
              <a:t>:</a:t>
            </a:r>
            <a:endParaRPr lang="zh-CN" altLang="en-US" b="1" dirty="0">
              <a:solidFill>
                <a:srgbClr val="603813"/>
              </a:solidFill>
            </a:endParaRPr>
          </a:p>
        </p:txBody>
      </p:sp>
      <p:sp>
        <p:nvSpPr>
          <p:cNvPr id="17" name="矩形 16"/>
          <p:cNvSpPr/>
          <p:nvPr/>
        </p:nvSpPr>
        <p:spPr>
          <a:xfrm>
            <a:off x="8464892" y="2891155"/>
            <a:ext cx="2643206" cy="1599565"/>
          </a:xfrm>
          <a:prstGeom prst="rect">
            <a:avLst/>
          </a:prstGeom>
        </p:spPr>
        <p:txBody>
          <a:bodyPr wrap="square">
            <a:spAutoFit/>
          </a:bodyPr>
          <a:lstStyle/>
          <a:p>
            <a:pPr algn="just"/>
            <a:r>
              <a:rPr lang="zh-CN" altLang="en-US" sz="1400" b="1" dirty="0">
                <a:solidFill>
                  <a:srgbClr val="603813"/>
                </a:solidFill>
              </a:rPr>
              <a:t>This German law regulates the digitalization of health data and empowers patients with control over their data. It also defines standards for interoperability and data security</a:t>
            </a:r>
            <a:r>
              <a:rPr lang="sr-Latn-RS" altLang="zh-CN" sz="1400" b="1" dirty="0">
                <a:solidFill>
                  <a:srgbClr val="603813"/>
                </a:solidFill>
              </a:rPr>
              <a:t>.</a:t>
            </a:r>
            <a:endParaRPr lang="zh-CN" altLang="en-US" sz="1400" b="1" dirty="0">
              <a:solidFill>
                <a:srgbClr val="603813"/>
              </a:solidFill>
            </a:endParaRPr>
          </a:p>
          <a:p>
            <a:pPr algn="r"/>
            <a:endParaRPr lang="zh-CN" altLang="en-US" sz="1400" dirty="0">
              <a:solidFill>
                <a:srgbClr val="603813"/>
              </a:solidFill>
            </a:endParaRPr>
          </a:p>
        </p:txBody>
      </p:sp>
      <p:sp>
        <p:nvSpPr>
          <p:cNvPr id="18" name="矩形 17"/>
          <p:cNvSpPr/>
          <p:nvPr/>
        </p:nvSpPr>
        <p:spPr>
          <a:xfrm>
            <a:off x="758593" y="1587220"/>
            <a:ext cx="3217545" cy="1477328"/>
          </a:xfrm>
          <a:prstGeom prst="rect">
            <a:avLst/>
          </a:prstGeom>
          <a:noFill/>
        </p:spPr>
        <p:txBody>
          <a:bodyPr wrap="square">
            <a:spAutoFit/>
          </a:bodyPr>
          <a:lstStyle/>
          <a:p>
            <a:pPr algn="ctr"/>
            <a:r>
              <a:rPr lang="zh-CN" altLang="en-US" b="1" dirty="0">
                <a:solidFill>
                  <a:srgbClr val="603813"/>
                </a:solidFill>
                <a:sym typeface="+mn-ea"/>
              </a:rPr>
              <a:t>National Health Service (NHS) Digital Health and Care Information Governance Manual</a:t>
            </a:r>
            <a:r>
              <a:rPr lang="sr-Latn-RS" altLang="zh-CN" b="1" dirty="0">
                <a:solidFill>
                  <a:srgbClr val="603813"/>
                </a:solidFill>
                <a:sym typeface="+mn-ea"/>
              </a:rPr>
              <a:t>:</a:t>
            </a:r>
            <a:endParaRPr lang="zh-CN" altLang="en-US" b="1" dirty="0">
              <a:solidFill>
                <a:srgbClr val="603813"/>
              </a:solidFill>
              <a:sym typeface="+mn-ea"/>
            </a:endParaRPr>
          </a:p>
          <a:p>
            <a:pPr algn="ctr"/>
            <a:endParaRPr lang="zh-CN" altLang="en-US" dirty="0">
              <a:solidFill>
                <a:srgbClr val="603813"/>
              </a:solidFill>
            </a:endParaRPr>
          </a:p>
        </p:txBody>
      </p:sp>
      <p:sp>
        <p:nvSpPr>
          <p:cNvPr id="19" name="矩形 18"/>
          <p:cNvSpPr/>
          <p:nvPr/>
        </p:nvSpPr>
        <p:spPr>
          <a:xfrm>
            <a:off x="958154" y="2996462"/>
            <a:ext cx="3485515" cy="1168400"/>
          </a:xfrm>
          <a:prstGeom prst="rect">
            <a:avLst/>
          </a:prstGeom>
        </p:spPr>
        <p:txBody>
          <a:bodyPr wrap="square">
            <a:spAutoFit/>
          </a:bodyPr>
          <a:lstStyle/>
          <a:p>
            <a:pPr algn="just"/>
            <a:r>
              <a:rPr lang="zh-CN" altLang="en-US" sz="1400" b="1" dirty="0">
                <a:solidFill>
                  <a:srgbClr val="603813"/>
                </a:solidFill>
              </a:rPr>
              <a:t>This British manual provides guidelines for managing health information and data care within the NHS. It addresses issues like data access, patient consent, and data security.</a:t>
            </a:r>
          </a:p>
          <a:p>
            <a:pPr algn="r"/>
            <a:endParaRPr lang="zh-CN" altLang="en-US" sz="1400" dirty="0">
              <a:solidFill>
                <a:srgbClr val="603813"/>
              </a:solidFill>
            </a:endParaRPr>
          </a:p>
        </p:txBody>
      </p:sp>
      <p:pic>
        <p:nvPicPr>
          <p:cNvPr id="20" name="Picture 19" descr="преузимање (1)"/>
          <p:cNvPicPr>
            <a:picLocks noChangeAspect="1"/>
          </p:cNvPicPr>
          <p:nvPr/>
        </p:nvPicPr>
        <p:blipFill>
          <a:blip r:embed="rId2" cstate="print"/>
          <a:stretch>
            <a:fillRect/>
          </a:stretch>
        </p:blipFill>
        <p:spPr>
          <a:xfrm>
            <a:off x="715184" y="4622800"/>
            <a:ext cx="2066925" cy="1981200"/>
          </a:xfrm>
          <a:prstGeom prst="rect">
            <a:avLst/>
          </a:prstGeom>
        </p:spPr>
      </p:pic>
      <p:sp>
        <p:nvSpPr>
          <p:cNvPr id="21" name="Text Box 20"/>
          <p:cNvSpPr txBox="1"/>
          <p:nvPr/>
        </p:nvSpPr>
        <p:spPr>
          <a:xfrm>
            <a:off x="3058160" y="4971732"/>
            <a:ext cx="6532879" cy="1477328"/>
          </a:xfrm>
          <a:prstGeom prst="rect">
            <a:avLst/>
          </a:prstGeom>
          <a:noFill/>
        </p:spPr>
        <p:txBody>
          <a:bodyPr wrap="square" rtlCol="0" anchor="t">
            <a:spAutoFit/>
          </a:bodyPr>
          <a:lstStyle/>
          <a:p>
            <a:pPr algn="just"/>
            <a:r>
              <a:rPr lang="en-US" b="1" dirty="0">
                <a:solidFill>
                  <a:srgbClr val="F47474"/>
                </a:solidFill>
              </a:rPr>
              <a:t>In addition to these, there are many other regional and national laws that regulate the use of HIS and the protection of medical data. In all cases, the goal of these regulations is to ensure that medical data is used in a responsible and ethical manner, while protecting the privacy and security of patients.</a:t>
            </a:r>
          </a:p>
        </p:txBody>
      </p:sp>
      <p:pic>
        <p:nvPicPr>
          <p:cNvPr id="22" name="Picture 21" descr="world-health-day-removebg-preview"/>
          <p:cNvPicPr>
            <a:picLocks noChangeAspect="1"/>
          </p:cNvPicPr>
          <p:nvPr/>
        </p:nvPicPr>
        <p:blipFill>
          <a:blip r:embed="rId3" cstate="print"/>
          <a:stretch>
            <a:fillRect/>
          </a:stretch>
        </p:blipFill>
        <p:spPr>
          <a:xfrm>
            <a:off x="9323080" y="4776106"/>
            <a:ext cx="2704465" cy="18034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en-US" altLang="zh-CN" b="1" dirty="0">
                <a:ln w="6600">
                  <a:solidFill>
                    <a:schemeClr val="accent2"/>
                  </a:solidFill>
                  <a:prstDash val="solid"/>
                </a:ln>
                <a:solidFill>
                  <a:srgbClr val="FAD6D6"/>
                </a:solidFill>
                <a:effectLst>
                  <a:outerShdw dist="38100" dir="2700000" algn="tl" rotWithShape="0">
                    <a:schemeClr val="accent2"/>
                  </a:outerShdw>
                </a:effectLst>
                <a:sym typeface="+mn-ea"/>
              </a:rPr>
              <a:t>Reducing Medication Errors</a:t>
            </a:r>
          </a:p>
        </p:txBody>
      </p:sp>
      <p:grpSp>
        <p:nvGrpSpPr>
          <p:cNvPr id="3" name="组合 2"/>
          <p:cNvGrpSpPr/>
          <p:nvPr/>
        </p:nvGrpSpPr>
        <p:grpSpPr>
          <a:xfrm>
            <a:off x="402590" y="3375025"/>
            <a:ext cx="11313160" cy="107950"/>
            <a:chOff x="839788" y="3375293"/>
            <a:chExt cx="10512425" cy="108000"/>
          </a:xfrm>
        </p:grpSpPr>
        <p:cxnSp>
          <p:nvCxnSpPr>
            <p:cNvPr id="5" name="直接连接符 4"/>
            <p:cNvCxnSpPr/>
            <p:nvPr/>
          </p:nvCxnSpPr>
          <p:spPr>
            <a:xfrm>
              <a:off x="839788" y="3429000"/>
              <a:ext cx="10512425" cy="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nvSpPr>
          <p:spPr>
            <a:xfrm>
              <a:off x="1664934"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 name="椭圆 6"/>
            <p:cNvSpPr>
              <a:spLocks noChangeAspect="1"/>
            </p:cNvSpPr>
            <p:nvPr/>
          </p:nvSpPr>
          <p:spPr>
            <a:xfrm>
              <a:off x="3822013"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8" name="椭圆 7"/>
            <p:cNvSpPr>
              <a:spLocks noChangeAspect="1"/>
            </p:cNvSpPr>
            <p:nvPr/>
          </p:nvSpPr>
          <p:spPr>
            <a:xfrm>
              <a:off x="5981382"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9" name="椭圆 8"/>
            <p:cNvSpPr>
              <a:spLocks noChangeAspect="1"/>
            </p:cNvSpPr>
            <p:nvPr/>
          </p:nvSpPr>
          <p:spPr>
            <a:xfrm>
              <a:off x="813388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0" name="椭圆 9"/>
            <p:cNvSpPr>
              <a:spLocks noChangeAspect="1"/>
            </p:cNvSpPr>
            <p:nvPr/>
          </p:nvSpPr>
          <p:spPr>
            <a:xfrm>
              <a:off x="1043806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grpSp>
      <p:sp>
        <p:nvSpPr>
          <p:cNvPr id="11" name="椭圆 10"/>
          <p:cNvSpPr/>
          <p:nvPr/>
        </p:nvSpPr>
        <p:spPr>
          <a:xfrm>
            <a:off x="2139754" y="297180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2" name="椭圆 11"/>
          <p:cNvSpPr/>
          <p:nvPr/>
        </p:nvSpPr>
        <p:spPr>
          <a:xfrm>
            <a:off x="4568613"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3" name="椭圆 12"/>
          <p:cNvSpPr/>
          <p:nvPr/>
        </p:nvSpPr>
        <p:spPr>
          <a:xfrm>
            <a:off x="6997472" y="294259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4" name="椭圆 13"/>
          <p:cNvSpPr/>
          <p:nvPr/>
        </p:nvSpPr>
        <p:spPr>
          <a:xfrm>
            <a:off x="9219956" y="297180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9" name="矩形 18"/>
          <p:cNvSpPr/>
          <p:nvPr/>
        </p:nvSpPr>
        <p:spPr>
          <a:xfrm>
            <a:off x="864535" y="1690767"/>
            <a:ext cx="10546098" cy="1168400"/>
          </a:xfrm>
          <a:prstGeom prst="rect">
            <a:avLst/>
          </a:prstGeom>
        </p:spPr>
        <p:txBody>
          <a:bodyPr wrap="square">
            <a:spAutoFit/>
          </a:bodyPr>
          <a:lstStyle/>
          <a:p>
            <a:pPr algn="just"/>
            <a:r>
              <a:rPr sz="1400" b="1" dirty="0">
                <a:solidFill>
                  <a:srgbClr val="603813"/>
                </a:solidFill>
              </a:rPr>
              <a:t>Basic medical documentation maintained in healthcare institutions encompasses various types of patient information, their health status, diagnoses, treatments, and medical history. This documentation is essential for monitoring a patient's health, providing adequate care and support, as well as for medical research. Documentation may vary based on the patient's age line, but the fundamental types of documentation remain similar</a:t>
            </a:r>
            <a:r>
              <a:rPr lang="sr-Latn-RS" sz="1400" b="1" dirty="0">
                <a:solidFill>
                  <a:srgbClr val="603813"/>
                </a:solidFill>
              </a:rPr>
              <a:t>.</a:t>
            </a:r>
            <a:endParaRPr sz="1400" b="1" dirty="0">
              <a:solidFill>
                <a:srgbClr val="603813"/>
              </a:solidFill>
            </a:endParaRPr>
          </a:p>
          <a:p>
            <a:pPr algn="ctr"/>
            <a:r>
              <a:rPr sz="1400" b="1" dirty="0">
                <a:solidFill>
                  <a:srgbClr val="603813"/>
                </a:solidFill>
              </a:rPr>
              <a:t>Here are the fundamental types of medical documentation often kept:</a:t>
            </a:r>
          </a:p>
        </p:txBody>
      </p:sp>
      <p:sp>
        <p:nvSpPr>
          <p:cNvPr id="20" name="矩形 19"/>
          <p:cNvSpPr/>
          <p:nvPr/>
        </p:nvSpPr>
        <p:spPr>
          <a:xfrm>
            <a:off x="402590" y="4725035"/>
            <a:ext cx="3010535" cy="1383665"/>
          </a:xfrm>
          <a:prstGeom prst="rect">
            <a:avLst/>
          </a:prstGeom>
        </p:spPr>
        <p:txBody>
          <a:bodyPr wrap="square">
            <a:spAutoFit/>
          </a:bodyPr>
          <a:lstStyle/>
          <a:p>
            <a:pPr algn="just"/>
            <a:r>
              <a:rPr lang="zh-CN" altLang="en-US" sz="1400" b="1" dirty="0">
                <a:solidFill>
                  <a:srgbClr val="603813"/>
                </a:solidFill>
              </a:rPr>
              <a:t>This involves a detailed interview with the patient about their medical history, symptoms, past illnesses, and other pertinent information. Anamnesis is utilized for accurate diagnosis and treatment planning</a:t>
            </a:r>
            <a:r>
              <a:rPr lang="sr-Latn-RS" altLang="zh-CN" sz="1400" b="1" dirty="0">
                <a:solidFill>
                  <a:srgbClr val="603813"/>
                </a:solidFill>
              </a:rPr>
              <a:t>.</a:t>
            </a:r>
            <a:endParaRPr lang="zh-CN" altLang="en-US" sz="1400" b="1" dirty="0">
              <a:solidFill>
                <a:srgbClr val="603813"/>
              </a:solidFill>
            </a:endParaRPr>
          </a:p>
        </p:txBody>
      </p:sp>
      <p:sp>
        <p:nvSpPr>
          <p:cNvPr id="21" name="矩形 20"/>
          <p:cNvSpPr/>
          <p:nvPr/>
        </p:nvSpPr>
        <p:spPr>
          <a:xfrm>
            <a:off x="601980" y="4013835"/>
            <a:ext cx="2452370" cy="583565"/>
          </a:xfrm>
          <a:prstGeom prst="rect">
            <a:avLst/>
          </a:prstGeom>
        </p:spPr>
        <p:txBody>
          <a:bodyPr wrap="square">
            <a:spAutoFit/>
          </a:bodyPr>
          <a:lstStyle/>
          <a:p>
            <a:pPr algn="ctr"/>
            <a:r>
              <a:rPr lang="zh-CN" altLang="en-US" sz="1600" b="1" dirty="0">
                <a:solidFill>
                  <a:srgbClr val="F47474"/>
                </a:solidFill>
                <a:sym typeface="+mn-ea"/>
              </a:rPr>
              <a:t>Medical History (Anamnesis):</a:t>
            </a:r>
            <a:endParaRPr lang="zh-CN" altLang="en-US" sz="1600" b="1" dirty="0">
              <a:solidFill>
                <a:srgbClr val="F47474"/>
              </a:solidFill>
              <a:latin typeface="Calibri Light" panose="020F0302020204030204"/>
              <a:sym typeface="+mn-ea"/>
            </a:endParaRPr>
          </a:p>
        </p:txBody>
      </p:sp>
      <p:sp>
        <p:nvSpPr>
          <p:cNvPr id="22" name="矩形 21"/>
          <p:cNvSpPr/>
          <p:nvPr/>
        </p:nvSpPr>
        <p:spPr>
          <a:xfrm>
            <a:off x="3630295" y="4725035"/>
            <a:ext cx="2854960" cy="1168400"/>
          </a:xfrm>
          <a:prstGeom prst="rect">
            <a:avLst/>
          </a:prstGeom>
        </p:spPr>
        <p:txBody>
          <a:bodyPr wrap="square">
            <a:spAutoFit/>
          </a:bodyPr>
          <a:lstStyle/>
          <a:p>
            <a:pPr algn="just"/>
            <a:r>
              <a:rPr lang="zh-CN" altLang="en-US" sz="1400" b="1" dirty="0">
                <a:solidFill>
                  <a:srgbClr val="603813"/>
                </a:solidFill>
              </a:rPr>
              <a:t>These include reports from physical examinations, lab tests, X-rays, and other diagnostic procedures. These reports aid in monitoring the patient's health status.</a:t>
            </a:r>
          </a:p>
        </p:txBody>
      </p:sp>
      <p:sp>
        <p:nvSpPr>
          <p:cNvPr id="24" name="矩形 23"/>
          <p:cNvSpPr/>
          <p:nvPr/>
        </p:nvSpPr>
        <p:spPr>
          <a:xfrm>
            <a:off x="6702425" y="4685437"/>
            <a:ext cx="2299970" cy="1599565"/>
          </a:xfrm>
          <a:prstGeom prst="rect">
            <a:avLst/>
          </a:prstGeom>
        </p:spPr>
        <p:txBody>
          <a:bodyPr wrap="square">
            <a:spAutoFit/>
          </a:bodyPr>
          <a:lstStyle/>
          <a:p>
            <a:pPr algn="just"/>
            <a:r>
              <a:rPr lang="zh-CN" altLang="en-US" sz="1400" b="1" dirty="0">
                <a:solidFill>
                  <a:srgbClr val="603813"/>
                </a:solidFill>
              </a:rPr>
              <a:t>This is where prescribed treatments are documented, including medications, doses, and administration schedules. The therapeutic plan is tailored to the patient's individual needs.</a:t>
            </a:r>
          </a:p>
        </p:txBody>
      </p:sp>
      <p:sp>
        <p:nvSpPr>
          <p:cNvPr id="26" name="矩形 25"/>
          <p:cNvSpPr/>
          <p:nvPr/>
        </p:nvSpPr>
        <p:spPr>
          <a:xfrm>
            <a:off x="9414024" y="4704135"/>
            <a:ext cx="2635885" cy="1600438"/>
          </a:xfrm>
          <a:prstGeom prst="rect">
            <a:avLst/>
          </a:prstGeom>
        </p:spPr>
        <p:txBody>
          <a:bodyPr wrap="square">
            <a:spAutoFit/>
          </a:bodyPr>
          <a:lstStyle/>
          <a:p>
            <a:pPr algn="just"/>
            <a:r>
              <a:rPr lang="zh-CN" altLang="en-US" sz="1400" b="1" dirty="0">
                <a:solidFill>
                  <a:srgbClr val="603813"/>
                </a:solidFill>
              </a:rPr>
              <a:t>These documents are used during hospitalization and contain information about diagnosis, disease progression, treatment, changes in health status, and other vital information.</a:t>
            </a:r>
          </a:p>
        </p:txBody>
      </p:sp>
      <p:sp>
        <p:nvSpPr>
          <p:cNvPr id="28" name="矩形 20"/>
          <p:cNvSpPr/>
          <p:nvPr/>
        </p:nvSpPr>
        <p:spPr>
          <a:xfrm>
            <a:off x="3728198" y="4106544"/>
            <a:ext cx="2759730" cy="338554"/>
          </a:xfrm>
          <a:prstGeom prst="rect">
            <a:avLst/>
          </a:prstGeom>
        </p:spPr>
        <p:txBody>
          <a:bodyPr wrap="none">
            <a:spAutoFit/>
          </a:bodyPr>
          <a:lstStyle/>
          <a:p>
            <a:pPr algn="l"/>
            <a:r>
              <a:rPr lang="zh-CN" altLang="en-US" sz="1600" b="1" dirty="0">
                <a:solidFill>
                  <a:srgbClr val="F47474"/>
                </a:solidFill>
                <a:sym typeface="+mn-ea"/>
              </a:rPr>
              <a:t>Examination and Test Reports:</a:t>
            </a:r>
            <a:endParaRPr lang="zh-CN" altLang="en-US" sz="1600" b="1" dirty="0">
              <a:solidFill>
                <a:srgbClr val="F47474"/>
              </a:solidFill>
              <a:latin typeface="Calibri Light" panose="020F0302020204030204"/>
              <a:sym typeface="+mn-ea"/>
            </a:endParaRPr>
          </a:p>
        </p:txBody>
      </p:sp>
      <p:sp>
        <p:nvSpPr>
          <p:cNvPr id="29" name="矩形 20"/>
          <p:cNvSpPr/>
          <p:nvPr/>
        </p:nvSpPr>
        <p:spPr>
          <a:xfrm>
            <a:off x="9655428" y="4137236"/>
            <a:ext cx="1916294" cy="338554"/>
          </a:xfrm>
          <a:prstGeom prst="rect">
            <a:avLst/>
          </a:prstGeom>
        </p:spPr>
        <p:txBody>
          <a:bodyPr wrap="none">
            <a:spAutoFit/>
          </a:bodyPr>
          <a:lstStyle/>
          <a:p>
            <a:pPr algn="l"/>
            <a:r>
              <a:rPr lang="zh-CN" altLang="en-US" sz="1600" b="1" dirty="0">
                <a:solidFill>
                  <a:srgbClr val="F47474"/>
                </a:solidFill>
                <a:sym typeface="+mn-ea"/>
              </a:rPr>
              <a:t>Medical Summaries:</a:t>
            </a:r>
            <a:endParaRPr lang="zh-CN" altLang="en-US" sz="1600" b="1" dirty="0">
              <a:solidFill>
                <a:srgbClr val="F47474"/>
              </a:solidFill>
              <a:latin typeface="Calibri Light" panose="020F0302020204030204"/>
              <a:sym typeface="+mn-ea"/>
            </a:endParaRPr>
          </a:p>
        </p:txBody>
      </p:sp>
      <p:sp>
        <p:nvSpPr>
          <p:cNvPr id="30" name="矩形 20"/>
          <p:cNvSpPr/>
          <p:nvPr/>
        </p:nvSpPr>
        <p:spPr>
          <a:xfrm>
            <a:off x="6874128" y="4137236"/>
            <a:ext cx="1754326" cy="338554"/>
          </a:xfrm>
          <a:prstGeom prst="rect">
            <a:avLst/>
          </a:prstGeom>
        </p:spPr>
        <p:txBody>
          <a:bodyPr wrap="none">
            <a:spAutoFit/>
          </a:bodyPr>
          <a:lstStyle/>
          <a:p>
            <a:pPr algn="l"/>
            <a:r>
              <a:rPr lang="zh-CN" altLang="en-US" sz="1600" b="1" dirty="0">
                <a:solidFill>
                  <a:srgbClr val="F47474"/>
                </a:solidFill>
                <a:sym typeface="+mn-ea"/>
              </a:rPr>
              <a:t>Therapeutic Plans</a:t>
            </a:r>
            <a:r>
              <a:rPr lang="zh-CN" altLang="en-US" sz="1600" b="1" dirty="0">
                <a:solidFill>
                  <a:srgbClr val="FF0000"/>
                </a:solidFill>
                <a:sym typeface="+mn-ea"/>
              </a:rPr>
              <a:t>:</a:t>
            </a:r>
            <a:endParaRPr lang="sr-Latn-RS" altLang="zh-CN" sz="1600" b="1" dirty="0">
              <a:solidFill>
                <a:srgbClr val="FF0000"/>
              </a:solidFill>
              <a:latin typeface="Calibri Light" panose="020F0302020204030204"/>
              <a:sym typeface="+mn-ea"/>
            </a:endParaRPr>
          </a:p>
        </p:txBody>
      </p:sp>
      <p:pic>
        <p:nvPicPr>
          <p:cNvPr id="31" name="Picture 30" descr="HC-Medical-Records-Digital-removebg-preview"/>
          <p:cNvPicPr>
            <a:picLocks noChangeAspect="1"/>
          </p:cNvPicPr>
          <p:nvPr/>
        </p:nvPicPr>
        <p:blipFill>
          <a:blip r:embed="rId2" cstate="print"/>
          <a:srcRect l="3159" t="51577" r="74408"/>
          <a:stretch>
            <a:fillRect/>
          </a:stretch>
        </p:blipFill>
        <p:spPr>
          <a:xfrm>
            <a:off x="2152650" y="2914015"/>
            <a:ext cx="901700" cy="972185"/>
          </a:xfrm>
          <a:prstGeom prst="rect">
            <a:avLst/>
          </a:prstGeom>
        </p:spPr>
      </p:pic>
      <p:pic>
        <p:nvPicPr>
          <p:cNvPr id="32" name="Picture 31" descr="HC-Medical-Records-Digital-removebg-preview"/>
          <p:cNvPicPr>
            <a:picLocks noChangeAspect="1"/>
          </p:cNvPicPr>
          <p:nvPr/>
        </p:nvPicPr>
        <p:blipFill>
          <a:blip r:embed="rId2" cstate="print"/>
          <a:srcRect l="51957" t="5420" r="28317" b="52181"/>
          <a:stretch>
            <a:fillRect/>
          </a:stretch>
        </p:blipFill>
        <p:spPr>
          <a:xfrm>
            <a:off x="4594225" y="2896870"/>
            <a:ext cx="862965" cy="925830"/>
          </a:xfrm>
          <a:prstGeom prst="rect">
            <a:avLst/>
          </a:prstGeom>
        </p:spPr>
      </p:pic>
      <p:pic>
        <p:nvPicPr>
          <p:cNvPr id="33" name="Picture 32" descr="HC-Medical-Records-Digital-removebg-preview"/>
          <p:cNvPicPr>
            <a:picLocks noChangeAspect="1"/>
          </p:cNvPicPr>
          <p:nvPr/>
        </p:nvPicPr>
        <p:blipFill>
          <a:blip r:embed="rId2" cstate="print"/>
          <a:srcRect l="26657" t="54599" r="51513" b="4835"/>
          <a:stretch>
            <a:fillRect/>
          </a:stretch>
        </p:blipFill>
        <p:spPr>
          <a:xfrm>
            <a:off x="6997065" y="2971800"/>
            <a:ext cx="910590" cy="845185"/>
          </a:xfrm>
          <a:prstGeom prst="rect">
            <a:avLst/>
          </a:prstGeom>
        </p:spPr>
      </p:pic>
      <p:pic>
        <p:nvPicPr>
          <p:cNvPr id="34" name="Picture 33" descr="HC-Medical-Records-Digital-removebg-preview"/>
          <p:cNvPicPr>
            <a:picLocks noChangeAspect="1"/>
          </p:cNvPicPr>
          <p:nvPr/>
        </p:nvPicPr>
        <p:blipFill>
          <a:blip r:embed="rId2" cstate="print"/>
          <a:srcRect l="26808" t="4514" r="51664" b="52786"/>
          <a:stretch>
            <a:fillRect/>
          </a:stretch>
        </p:blipFill>
        <p:spPr>
          <a:xfrm>
            <a:off x="9220200" y="3052445"/>
            <a:ext cx="842010" cy="83375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en-US" altLang="zh-CN" b="1">
                <a:ln w="6600">
                  <a:solidFill>
                    <a:schemeClr val="accent2"/>
                  </a:solidFill>
                  <a:prstDash val="solid"/>
                </a:ln>
                <a:solidFill>
                  <a:srgbClr val="FAD6D6"/>
                </a:solidFill>
                <a:effectLst>
                  <a:outerShdw dist="38100" dir="2700000" algn="tl" rotWithShape="0">
                    <a:schemeClr val="accent2"/>
                  </a:outerShdw>
                </a:effectLst>
                <a:sym typeface="+mn-ea"/>
              </a:rPr>
              <a:t>Reducing Medication Errors</a:t>
            </a:r>
          </a:p>
        </p:txBody>
      </p:sp>
      <p:grpSp>
        <p:nvGrpSpPr>
          <p:cNvPr id="3" name="组合 2"/>
          <p:cNvGrpSpPr/>
          <p:nvPr/>
        </p:nvGrpSpPr>
        <p:grpSpPr>
          <a:xfrm>
            <a:off x="440055" y="2102485"/>
            <a:ext cx="11313160" cy="107950"/>
            <a:chOff x="839788" y="3375293"/>
            <a:chExt cx="10512425" cy="108000"/>
          </a:xfrm>
        </p:grpSpPr>
        <p:cxnSp>
          <p:nvCxnSpPr>
            <p:cNvPr id="5" name="直接连接符 4"/>
            <p:cNvCxnSpPr/>
            <p:nvPr/>
          </p:nvCxnSpPr>
          <p:spPr>
            <a:xfrm>
              <a:off x="839788" y="3429000"/>
              <a:ext cx="10512425" cy="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nvSpPr>
          <p:spPr>
            <a:xfrm>
              <a:off x="1664934"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 name="椭圆 6"/>
            <p:cNvSpPr>
              <a:spLocks noChangeAspect="1"/>
            </p:cNvSpPr>
            <p:nvPr/>
          </p:nvSpPr>
          <p:spPr>
            <a:xfrm>
              <a:off x="3822013"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8" name="椭圆 7"/>
            <p:cNvSpPr>
              <a:spLocks noChangeAspect="1"/>
            </p:cNvSpPr>
            <p:nvPr/>
          </p:nvSpPr>
          <p:spPr>
            <a:xfrm>
              <a:off x="5981382"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9" name="椭圆 8"/>
            <p:cNvSpPr>
              <a:spLocks noChangeAspect="1"/>
            </p:cNvSpPr>
            <p:nvPr/>
          </p:nvSpPr>
          <p:spPr>
            <a:xfrm>
              <a:off x="813388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0" name="椭圆 9"/>
            <p:cNvSpPr>
              <a:spLocks noChangeAspect="1"/>
            </p:cNvSpPr>
            <p:nvPr/>
          </p:nvSpPr>
          <p:spPr>
            <a:xfrm>
              <a:off x="10438061" y="3375293"/>
              <a:ext cx="108000" cy="1080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grpSp>
      <p:sp>
        <p:nvSpPr>
          <p:cNvPr id="11" name="椭圆 10"/>
          <p:cNvSpPr/>
          <p:nvPr/>
        </p:nvSpPr>
        <p:spPr>
          <a:xfrm>
            <a:off x="2177219" y="169926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2" name="椭圆 11"/>
          <p:cNvSpPr/>
          <p:nvPr/>
        </p:nvSpPr>
        <p:spPr>
          <a:xfrm>
            <a:off x="4606078" y="169926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3" name="椭圆 12"/>
          <p:cNvSpPr/>
          <p:nvPr/>
        </p:nvSpPr>
        <p:spPr>
          <a:xfrm>
            <a:off x="7034937" y="1670050"/>
            <a:ext cx="914400" cy="914400"/>
          </a:xfrm>
          <a:prstGeom prst="ellipse">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4" name="椭圆 13"/>
          <p:cNvSpPr/>
          <p:nvPr/>
        </p:nvSpPr>
        <p:spPr>
          <a:xfrm>
            <a:off x="9257421" y="1699260"/>
            <a:ext cx="914400" cy="914400"/>
          </a:xfrm>
          <a:prstGeom prst="ellipse">
            <a:avLst/>
          </a:prstGeom>
          <a:solidFill>
            <a:srgbClr val="60381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19" name="矩形 18"/>
          <p:cNvSpPr/>
          <p:nvPr/>
        </p:nvSpPr>
        <p:spPr>
          <a:xfrm>
            <a:off x="838500" y="5358527"/>
            <a:ext cx="10546098" cy="646331"/>
          </a:xfrm>
          <a:prstGeom prst="rect">
            <a:avLst/>
          </a:prstGeom>
        </p:spPr>
        <p:txBody>
          <a:bodyPr wrap="square">
            <a:spAutoFit/>
          </a:bodyPr>
          <a:lstStyle/>
          <a:p>
            <a:pPr algn="ctr"/>
            <a:r>
              <a:rPr b="1" dirty="0">
                <a:solidFill>
                  <a:srgbClr val="603813"/>
                </a:solidFill>
              </a:rPr>
              <a:t>While the basic types of medical documentation remain similar regardless of the patient's age line, specific details, issues, and needs can vary depending on the patient's age.</a:t>
            </a:r>
          </a:p>
        </p:txBody>
      </p:sp>
      <p:sp>
        <p:nvSpPr>
          <p:cNvPr id="20" name="矩形 19"/>
          <p:cNvSpPr/>
          <p:nvPr/>
        </p:nvSpPr>
        <p:spPr>
          <a:xfrm>
            <a:off x="917575" y="3272155"/>
            <a:ext cx="3010535" cy="1600438"/>
          </a:xfrm>
          <a:prstGeom prst="rect">
            <a:avLst/>
          </a:prstGeom>
        </p:spPr>
        <p:txBody>
          <a:bodyPr wrap="square">
            <a:spAutoFit/>
          </a:bodyPr>
          <a:lstStyle/>
          <a:p>
            <a:pPr algn="just"/>
            <a:r>
              <a:rPr lang="zh-CN" altLang="en-US" sz="1400" b="1" dirty="0">
                <a:solidFill>
                  <a:srgbClr val="603813"/>
                </a:solidFill>
              </a:rPr>
              <a:t>These records are often maintained for patients with chronic illnesses such as diabetes, hypertension, asthma, etc. They include details about disease management, check-ups, treatments, and changes in health status over time.</a:t>
            </a:r>
          </a:p>
        </p:txBody>
      </p:sp>
      <p:sp>
        <p:nvSpPr>
          <p:cNvPr id="21" name="矩形 20"/>
          <p:cNvSpPr/>
          <p:nvPr/>
        </p:nvSpPr>
        <p:spPr>
          <a:xfrm>
            <a:off x="1196975" y="2774315"/>
            <a:ext cx="2452370" cy="337185"/>
          </a:xfrm>
          <a:prstGeom prst="rect">
            <a:avLst/>
          </a:prstGeom>
        </p:spPr>
        <p:txBody>
          <a:bodyPr wrap="square">
            <a:spAutoFit/>
          </a:bodyPr>
          <a:lstStyle/>
          <a:p>
            <a:pPr algn="ctr"/>
            <a:r>
              <a:rPr lang="zh-CN" altLang="en-US" sz="1600" b="1" dirty="0">
                <a:solidFill>
                  <a:srgbClr val="F47474"/>
                </a:solidFill>
                <a:sym typeface="+mn-ea"/>
              </a:rPr>
              <a:t>Chronic Patient Records:</a:t>
            </a:r>
            <a:endParaRPr lang="zh-CN" altLang="en-US" sz="1600" b="1" dirty="0">
              <a:solidFill>
                <a:srgbClr val="F47474"/>
              </a:solidFill>
              <a:latin typeface="Calibri Light" panose="020F0302020204030204"/>
              <a:sym typeface="+mn-ea"/>
            </a:endParaRPr>
          </a:p>
        </p:txBody>
      </p:sp>
      <p:sp>
        <p:nvSpPr>
          <p:cNvPr id="22" name="矩形 21"/>
          <p:cNvSpPr/>
          <p:nvPr/>
        </p:nvSpPr>
        <p:spPr>
          <a:xfrm>
            <a:off x="4767050" y="3332797"/>
            <a:ext cx="2854960" cy="953135"/>
          </a:xfrm>
          <a:prstGeom prst="rect">
            <a:avLst/>
          </a:prstGeom>
        </p:spPr>
        <p:txBody>
          <a:bodyPr wrap="square">
            <a:spAutoFit/>
          </a:bodyPr>
          <a:lstStyle/>
          <a:p>
            <a:pPr algn="just"/>
            <a:r>
              <a:rPr lang="zh-CN" altLang="en-US" sz="1400" b="1" dirty="0">
                <a:solidFill>
                  <a:srgbClr val="603813"/>
                </a:solidFill>
              </a:rPr>
              <a:t>For children, documentation often focuses on growth, development, immunization, and specific pediatric issues</a:t>
            </a:r>
            <a:r>
              <a:rPr lang="sr-Latn-RS" altLang="zh-CN" sz="1400" b="1" dirty="0">
                <a:solidFill>
                  <a:srgbClr val="603813"/>
                </a:solidFill>
              </a:rPr>
              <a:t>.</a:t>
            </a:r>
            <a:endParaRPr lang="zh-CN" altLang="en-US" sz="1400" b="1" dirty="0">
              <a:solidFill>
                <a:srgbClr val="603813"/>
              </a:solidFill>
            </a:endParaRPr>
          </a:p>
        </p:txBody>
      </p:sp>
      <p:sp>
        <p:nvSpPr>
          <p:cNvPr id="24" name="矩形 23"/>
          <p:cNvSpPr/>
          <p:nvPr/>
        </p:nvSpPr>
        <p:spPr>
          <a:xfrm>
            <a:off x="8433435" y="3281045"/>
            <a:ext cx="2658745" cy="953135"/>
          </a:xfrm>
          <a:prstGeom prst="rect">
            <a:avLst/>
          </a:prstGeom>
        </p:spPr>
        <p:txBody>
          <a:bodyPr wrap="square">
            <a:spAutoFit/>
          </a:bodyPr>
          <a:lstStyle/>
          <a:p>
            <a:pPr algn="just"/>
            <a:r>
              <a:rPr lang="zh-CN" altLang="en-US" sz="1400" b="1" dirty="0">
                <a:solidFill>
                  <a:srgbClr val="603813"/>
                </a:solidFill>
              </a:rPr>
              <a:t>For older adults, documentation may encompass age-specific concerns and management of medications and chronic illnesses.</a:t>
            </a:r>
          </a:p>
        </p:txBody>
      </p:sp>
      <p:sp>
        <p:nvSpPr>
          <p:cNvPr id="28" name="矩形 20"/>
          <p:cNvSpPr/>
          <p:nvPr/>
        </p:nvSpPr>
        <p:spPr>
          <a:xfrm>
            <a:off x="4990718" y="2783416"/>
            <a:ext cx="2360070" cy="338554"/>
          </a:xfrm>
          <a:prstGeom prst="rect">
            <a:avLst/>
          </a:prstGeom>
        </p:spPr>
        <p:txBody>
          <a:bodyPr wrap="none">
            <a:spAutoFit/>
          </a:bodyPr>
          <a:lstStyle/>
          <a:p>
            <a:pPr algn="l"/>
            <a:r>
              <a:rPr lang="zh-CN" altLang="en-US" sz="1600" b="1" dirty="0">
                <a:solidFill>
                  <a:srgbClr val="F47474"/>
                </a:solidFill>
                <a:sym typeface="+mn-ea"/>
              </a:rPr>
              <a:t>Pediatric Documentation:</a:t>
            </a:r>
            <a:endParaRPr lang="zh-CN" altLang="en-US" sz="1600" b="1" dirty="0">
              <a:solidFill>
                <a:srgbClr val="F47474"/>
              </a:solidFill>
              <a:latin typeface="Calibri Light" panose="020F0302020204030204"/>
              <a:sym typeface="+mn-ea"/>
            </a:endParaRPr>
          </a:p>
        </p:txBody>
      </p:sp>
      <p:sp>
        <p:nvSpPr>
          <p:cNvPr id="30" name="矩形 20"/>
          <p:cNvSpPr/>
          <p:nvPr/>
        </p:nvSpPr>
        <p:spPr>
          <a:xfrm>
            <a:off x="8575431" y="2736930"/>
            <a:ext cx="2348976" cy="338554"/>
          </a:xfrm>
          <a:prstGeom prst="rect">
            <a:avLst/>
          </a:prstGeom>
        </p:spPr>
        <p:txBody>
          <a:bodyPr wrap="none">
            <a:spAutoFit/>
          </a:bodyPr>
          <a:lstStyle/>
          <a:p>
            <a:pPr algn="l"/>
            <a:r>
              <a:rPr lang="zh-CN" altLang="en-US" sz="1600" b="1" dirty="0">
                <a:solidFill>
                  <a:srgbClr val="F47474"/>
                </a:solidFill>
                <a:sym typeface="+mn-ea"/>
              </a:rPr>
              <a:t>Geriatric Documentation:</a:t>
            </a:r>
            <a:endParaRPr lang="zh-CN" altLang="en-US" sz="1600" b="1" dirty="0">
              <a:solidFill>
                <a:srgbClr val="F47474"/>
              </a:solidFill>
              <a:latin typeface="Calibri Light" panose="020F0302020204030204"/>
              <a:sym typeface="+mn-ea"/>
            </a:endParaRPr>
          </a:p>
        </p:txBody>
      </p:sp>
      <p:pic>
        <p:nvPicPr>
          <p:cNvPr id="31" name="Picture 30" descr="HC-Medical-Records-Digital-removebg-preview"/>
          <p:cNvPicPr>
            <a:picLocks noChangeAspect="1"/>
          </p:cNvPicPr>
          <p:nvPr/>
        </p:nvPicPr>
        <p:blipFill>
          <a:blip r:embed="rId2" cstate="print"/>
          <a:srcRect l="3159" t="51577" r="74408"/>
          <a:stretch>
            <a:fillRect/>
          </a:stretch>
        </p:blipFill>
        <p:spPr>
          <a:xfrm>
            <a:off x="2190115" y="1641475"/>
            <a:ext cx="901700" cy="972185"/>
          </a:xfrm>
          <a:prstGeom prst="rect">
            <a:avLst/>
          </a:prstGeom>
        </p:spPr>
      </p:pic>
      <p:pic>
        <p:nvPicPr>
          <p:cNvPr id="32" name="Picture 31" descr="HC-Medical-Records-Digital-removebg-preview"/>
          <p:cNvPicPr>
            <a:picLocks noChangeAspect="1"/>
          </p:cNvPicPr>
          <p:nvPr/>
        </p:nvPicPr>
        <p:blipFill>
          <a:blip r:embed="rId2" cstate="print"/>
          <a:srcRect l="51957" t="5420" r="28317" b="52181"/>
          <a:stretch>
            <a:fillRect/>
          </a:stretch>
        </p:blipFill>
        <p:spPr>
          <a:xfrm>
            <a:off x="4631690" y="1624330"/>
            <a:ext cx="862965" cy="925830"/>
          </a:xfrm>
          <a:prstGeom prst="rect">
            <a:avLst/>
          </a:prstGeom>
        </p:spPr>
      </p:pic>
      <p:pic>
        <p:nvPicPr>
          <p:cNvPr id="33" name="Picture 32" descr="HC-Medical-Records-Digital-removebg-preview"/>
          <p:cNvPicPr>
            <a:picLocks noChangeAspect="1"/>
          </p:cNvPicPr>
          <p:nvPr/>
        </p:nvPicPr>
        <p:blipFill>
          <a:blip r:embed="rId2" cstate="print"/>
          <a:srcRect l="26657" t="54599" r="51513" b="4835"/>
          <a:stretch>
            <a:fillRect/>
          </a:stretch>
        </p:blipFill>
        <p:spPr>
          <a:xfrm>
            <a:off x="7034530" y="1699260"/>
            <a:ext cx="910590" cy="845185"/>
          </a:xfrm>
          <a:prstGeom prst="rect">
            <a:avLst/>
          </a:prstGeom>
        </p:spPr>
      </p:pic>
      <p:pic>
        <p:nvPicPr>
          <p:cNvPr id="34" name="Picture 33" descr="HC-Medical-Records-Digital-removebg-preview"/>
          <p:cNvPicPr>
            <a:picLocks noChangeAspect="1"/>
          </p:cNvPicPr>
          <p:nvPr/>
        </p:nvPicPr>
        <p:blipFill>
          <a:blip r:embed="rId2" cstate="print"/>
          <a:srcRect l="26808" t="4514" r="51664" b="52786"/>
          <a:stretch>
            <a:fillRect/>
          </a:stretch>
        </p:blipFill>
        <p:spPr>
          <a:xfrm>
            <a:off x="9257665" y="1779905"/>
            <a:ext cx="842010" cy="83375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55880"/>
            <a:ext cx="10515600" cy="1325563"/>
          </a:xfrm>
        </p:spPr>
        <p:txBody>
          <a:bodyPr/>
          <a:lstStyle/>
          <a:p>
            <a:pPr algn="ctr"/>
            <a:r>
              <a:rPr lang="en-US" altLang="zh-CN" b="1" dirty="0">
                <a:ln w="6600">
                  <a:solidFill>
                    <a:schemeClr val="accent2"/>
                  </a:solidFill>
                  <a:prstDash val="solid"/>
                </a:ln>
                <a:solidFill>
                  <a:srgbClr val="FFFFFF"/>
                </a:solidFill>
                <a:effectLst>
                  <a:outerShdw dist="38100" dir="2700000" algn="tl" rotWithShape="0">
                    <a:schemeClr val="accent2"/>
                  </a:outerShdw>
                </a:effectLst>
                <a:sym typeface="+mn-ea"/>
              </a:rPr>
              <a:t>Individual and aggregate reports</a:t>
            </a:r>
            <a:endParaRPr lang="en-US" altLang="zh-CN" b="1" dirty="0">
              <a:ln w="6600">
                <a:solidFill>
                  <a:schemeClr val="accent2"/>
                </a:solidFill>
                <a:prstDash val="solid"/>
              </a:ln>
              <a:solidFill>
                <a:srgbClr val="FAD6D6"/>
              </a:solidFill>
              <a:effectLst>
                <a:outerShdw dist="38100" dir="2700000" algn="tl" rotWithShape="0">
                  <a:schemeClr val="accent2"/>
                </a:outerShdw>
              </a:effectLst>
            </a:endParaRPr>
          </a:p>
        </p:txBody>
      </p:sp>
      <p:sp>
        <p:nvSpPr>
          <p:cNvPr id="8" name="矩形 7"/>
          <p:cNvSpPr/>
          <p:nvPr/>
        </p:nvSpPr>
        <p:spPr>
          <a:xfrm>
            <a:off x="3432956" y="311253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endParaRPr lang="zh-CN" altLang="en-US" dirty="0">
              <a:solidFill>
                <a:schemeClr val="bg1"/>
              </a:solidFill>
            </a:endParaRPr>
          </a:p>
        </p:txBody>
      </p:sp>
      <p:sp>
        <p:nvSpPr>
          <p:cNvPr id="10" name="矩形 9"/>
          <p:cNvSpPr/>
          <p:nvPr/>
        </p:nvSpPr>
        <p:spPr>
          <a:xfrm>
            <a:off x="7122161" y="311253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2</a:t>
            </a:r>
            <a:endParaRPr lang="zh-CN" altLang="en-US" dirty="0">
              <a:solidFill>
                <a:schemeClr val="bg1"/>
              </a:solidFill>
            </a:endParaRPr>
          </a:p>
        </p:txBody>
      </p:sp>
      <p:sp>
        <p:nvSpPr>
          <p:cNvPr id="11" name="矩形 10"/>
          <p:cNvSpPr/>
          <p:nvPr/>
        </p:nvSpPr>
        <p:spPr>
          <a:xfrm>
            <a:off x="11142980" y="3112490"/>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3</a:t>
            </a:r>
            <a:endParaRPr lang="zh-CN" altLang="en-US" dirty="0">
              <a:solidFill>
                <a:schemeClr val="bg1"/>
              </a:solidFill>
            </a:endParaRPr>
          </a:p>
        </p:txBody>
      </p:sp>
      <p:sp>
        <p:nvSpPr>
          <p:cNvPr id="12" name="矩形 11"/>
          <p:cNvSpPr/>
          <p:nvPr/>
        </p:nvSpPr>
        <p:spPr>
          <a:xfrm>
            <a:off x="4371975" y="3420745"/>
            <a:ext cx="2943860" cy="368300"/>
          </a:xfrm>
          <a:prstGeom prst="rect">
            <a:avLst/>
          </a:prstGeom>
          <a:noFill/>
        </p:spPr>
        <p:txBody>
          <a:bodyPr wrap="square">
            <a:spAutoFit/>
          </a:bodyPr>
          <a:lstStyle/>
          <a:p>
            <a:pPr algn="ctr"/>
            <a:r>
              <a:rPr lang="zh-CN" altLang="en-US" b="1" dirty="0">
                <a:solidFill>
                  <a:srgbClr val="603813"/>
                </a:solidFill>
                <a:sym typeface="+mn-ea"/>
              </a:rPr>
              <a:t>Infectious Diseases</a:t>
            </a:r>
            <a:r>
              <a:rPr lang="sr-Latn-RS" altLang="zh-CN" b="1" dirty="0">
                <a:solidFill>
                  <a:srgbClr val="603813"/>
                </a:solidFill>
                <a:sym typeface="+mn-ea"/>
              </a:rPr>
              <a:t>:</a:t>
            </a:r>
            <a:endParaRPr lang="zh-CN" altLang="en-US" b="1" dirty="0">
              <a:solidFill>
                <a:srgbClr val="603813"/>
              </a:solidFill>
            </a:endParaRPr>
          </a:p>
        </p:txBody>
      </p:sp>
      <p:sp>
        <p:nvSpPr>
          <p:cNvPr id="13" name="矩形 12"/>
          <p:cNvSpPr/>
          <p:nvPr/>
        </p:nvSpPr>
        <p:spPr>
          <a:xfrm>
            <a:off x="4110355" y="4019550"/>
            <a:ext cx="3272155" cy="1169551"/>
          </a:xfrm>
          <a:prstGeom prst="rect">
            <a:avLst/>
          </a:prstGeom>
        </p:spPr>
        <p:txBody>
          <a:bodyPr wrap="square">
            <a:spAutoFit/>
          </a:bodyPr>
          <a:lstStyle/>
          <a:p>
            <a:pPr algn="just"/>
            <a:r>
              <a:rPr lang="zh-CN" altLang="en-US" sz="1400" b="1" dirty="0">
                <a:solidFill>
                  <a:srgbClr val="603813"/>
                </a:solidFill>
              </a:rPr>
              <a:t>Patients with serious infectious diseases such as HIV/AIDS, tuberculosis, or hepatitis have individual reports on treatment, laboratory tests, and disease progression.</a:t>
            </a:r>
          </a:p>
        </p:txBody>
      </p:sp>
      <p:sp>
        <p:nvSpPr>
          <p:cNvPr id="16" name="矩形 15"/>
          <p:cNvSpPr/>
          <p:nvPr/>
        </p:nvSpPr>
        <p:spPr>
          <a:xfrm>
            <a:off x="8035925" y="3318510"/>
            <a:ext cx="3131185" cy="368300"/>
          </a:xfrm>
          <a:prstGeom prst="rect">
            <a:avLst/>
          </a:prstGeom>
          <a:noFill/>
        </p:spPr>
        <p:txBody>
          <a:bodyPr wrap="square">
            <a:spAutoFit/>
          </a:bodyPr>
          <a:lstStyle/>
          <a:p>
            <a:pPr algn="ctr"/>
            <a:r>
              <a:rPr lang="zh-CN" altLang="en-US" b="1" dirty="0">
                <a:solidFill>
                  <a:srgbClr val="603813"/>
                </a:solidFill>
                <a:sym typeface="+mn-ea"/>
              </a:rPr>
              <a:t>Chronic Diseases</a:t>
            </a:r>
            <a:r>
              <a:rPr lang="sr-Latn-RS" altLang="zh-CN" b="1" dirty="0">
                <a:solidFill>
                  <a:srgbClr val="603813"/>
                </a:solidFill>
                <a:sym typeface="+mn-ea"/>
              </a:rPr>
              <a:t>:</a:t>
            </a:r>
            <a:endParaRPr lang="zh-CN" altLang="en-US" b="1" dirty="0">
              <a:solidFill>
                <a:srgbClr val="603813"/>
              </a:solidFill>
            </a:endParaRPr>
          </a:p>
        </p:txBody>
      </p:sp>
      <p:sp>
        <p:nvSpPr>
          <p:cNvPr id="17" name="矩形 16"/>
          <p:cNvSpPr/>
          <p:nvPr/>
        </p:nvSpPr>
        <p:spPr>
          <a:xfrm>
            <a:off x="8162567" y="3878437"/>
            <a:ext cx="2643206" cy="1383665"/>
          </a:xfrm>
          <a:prstGeom prst="rect">
            <a:avLst/>
          </a:prstGeom>
        </p:spPr>
        <p:txBody>
          <a:bodyPr wrap="square">
            <a:spAutoFit/>
          </a:bodyPr>
          <a:lstStyle/>
          <a:p>
            <a:pPr algn="just"/>
            <a:r>
              <a:rPr lang="zh-CN" altLang="en-US" sz="1400" b="1" dirty="0">
                <a:solidFill>
                  <a:srgbClr val="603813"/>
                </a:solidFill>
              </a:rPr>
              <a:t>Patients with chronic diseases like diabetes or hypertension have individual reports on disease management, medications, and changes in health status over time.</a:t>
            </a:r>
          </a:p>
        </p:txBody>
      </p:sp>
      <p:sp>
        <p:nvSpPr>
          <p:cNvPr id="18" name="矩形 17"/>
          <p:cNvSpPr/>
          <p:nvPr/>
        </p:nvSpPr>
        <p:spPr>
          <a:xfrm>
            <a:off x="378460" y="3420745"/>
            <a:ext cx="3217545" cy="368300"/>
          </a:xfrm>
          <a:prstGeom prst="rect">
            <a:avLst/>
          </a:prstGeom>
          <a:noFill/>
        </p:spPr>
        <p:txBody>
          <a:bodyPr wrap="square">
            <a:spAutoFit/>
          </a:bodyPr>
          <a:lstStyle/>
          <a:p>
            <a:pPr algn="ctr"/>
            <a:r>
              <a:rPr lang="zh-CN" altLang="en-US" b="1" dirty="0">
                <a:solidFill>
                  <a:srgbClr val="603813"/>
                </a:solidFill>
                <a:sym typeface="+mn-ea"/>
              </a:rPr>
              <a:t>Cancer</a:t>
            </a:r>
            <a:r>
              <a:rPr lang="sr-Latn-RS" altLang="zh-CN" b="1" dirty="0">
                <a:solidFill>
                  <a:srgbClr val="603813"/>
                </a:solidFill>
                <a:sym typeface="+mn-ea"/>
              </a:rPr>
              <a:t>:</a:t>
            </a:r>
            <a:endParaRPr lang="zh-CN" altLang="en-US" b="1" dirty="0">
              <a:solidFill>
                <a:srgbClr val="603813"/>
              </a:solidFill>
            </a:endParaRPr>
          </a:p>
        </p:txBody>
      </p:sp>
      <p:sp>
        <p:nvSpPr>
          <p:cNvPr id="19" name="矩形 18"/>
          <p:cNvSpPr/>
          <p:nvPr/>
        </p:nvSpPr>
        <p:spPr>
          <a:xfrm>
            <a:off x="244474" y="4019550"/>
            <a:ext cx="3485515" cy="1383665"/>
          </a:xfrm>
          <a:prstGeom prst="rect">
            <a:avLst/>
          </a:prstGeom>
        </p:spPr>
        <p:txBody>
          <a:bodyPr wrap="square">
            <a:spAutoFit/>
          </a:bodyPr>
          <a:lstStyle/>
          <a:p>
            <a:pPr algn="just"/>
            <a:r>
              <a:rPr lang="zh-CN" altLang="en-US" sz="1400" b="1" dirty="0">
                <a:solidFill>
                  <a:srgbClr val="603813"/>
                </a:solidFill>
              </a:rPr>
              <a:t>For each patient diagnosed with cancer, their specific diagnosis, treatment, surgical procedures, and treatment response are tracked. These individual reports help healthcare providers monitor progress and respond to changes in treatment.</a:t>
            </a:r>
          </a:p>
        </p:txBody>
      </p:sp>
      <p:sp>
        <p:nvSpPr>
          <p:cNvPr id="21" name="Text Box 20"/>
          <p:cNvSpPr txBox="1"/>
          <p:nvPr/>
        </p:nvSpPr>
        <p:spPr>
          <a:xfrm>
            <a:off x="2336800" y="1219705"/>
            <a:ext cx="7365999" cy="1200329"/>
          </a:xfrm>
          <a:prstGeom prst="rect">
            <a:avLst/>
          </a:prstGeom>
          <a:noFill/>
        </p:spPr>
        <p:txBody>
          <a:bodyPr wrap="square" rtlCol="0" anchor="t">
            <a:spAutoFit/>
          </a:bodyPr>
          <a:lstStyle/>
          <a:p>
            <a:pPr algn="just"/>
            <a:r>
              <a:rPr lang="en-US" b="1" dirty="0">
                <a:solidFill>
                  <a:srgbClr val="F47474"/>
                </a:solidFill>
              </a:rPr>
              <a:t>Individual and aggregate reports in medical documentation play different roles in monitoring patients' health status and analyzing epidemiological trends. Here are a few examples of diseases that may require both individual and aggregate reports:</a:t>
            </a:r>
          </a:p>
        </p:txBody>
      </p:sp>
      <p:sp>
        <p:nvSpPr>
          <p:cNvPr id="2" name="Text Box 1"/>
          <p:cNvSpPr txBox="1"/>
          <p:nvPr/>
        </p:nvSpPr>
        <p:spPr>
          <a:xfrm>
            <a:off x="4476432" y="2574141"/>
            <a:ext cx="2540000" cy="461665"/>
          </a:xfrm>
          <a:prstGeom prst="rect">
            <a:avLst/>
          </a:prstGeom>
          <a:noFill/>
        </p:spPr>
        <p:txBody>
          <a:bodyPr wrap="square" rtlCol="0" anchor="t">
            <a:spAutoFit/>
          </a:bodyPr>
          <a:lstStyle/>
          <a:p>
            <a:pPr algn="ctr"/>
            <a:r>
              <a:rPr lang="en-US" sz="2400" u="sng" dirty="0">
                <a:ln w="6600">
                  <a:solidFill>
                    <a:schemeClr val="accent2"/>
                  </a:solidFill>
                  <a:prstDash val="solid"/>
                </a:ln>
                <a:solidFill>
                  <a:srgbClr val="FFFFFF"/>
                </a:solidFill>
                <a:effectLst>
                  <a:outerShdw dist="38100" dir="2700000" algn="tl" rotWithShape="0">
                    <a:schemeClr val="accent2"/>
                  </a:outerShdw>
                </a:effectLst>
              </a:rPr>
              <a:t>Individual Reports: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55880"/>
            <a:ext cx="10515600" cy="1325563"/>
          </a:xfrm>
        </p:spPr>
        <p:txBody>
          <a:bodyPr/>
          <a:lstStyle/>
          <a:p>
            <a:pPr algn="ctr"/>
            <a:r>
              <a:rPr lang="en-US" altLang="zh-CN" b="1" dirty="0">
                <a:ln w="6600">
                  <a:solidFill>
                    <a:schemeClr val="accent2"/>
                  </a:solidFill>
                  <a:prstDash val="solid"/>
                </a:ln>
                <a:solidFill>
                  <a:srgbClr val="FFFFFF"/>
                </a:solidFill>
                <a:effectLst>
                  <a:outerShdw dist="38100" dir="2700000" algn="tl" rotWithShape="0">
                    <a:schemeClr val="accent2"/>
                  </a:outerShdw>
                </a:effectLst>
                <a:sym typeface="+mn-ea"/>
              </a:rPr>
              <a:t>Individual </a:t>
            </a:r>
            <a:r>
              <a:rPr lang="en-US" altLang="zh-CN" b="1">
                <a:ln w="6600">
                  <a:solidFill>
                    <a:schemeClr val="accent2"/>
                  </a:solidFill>
                  <a:prstDash val="solid"/>
                </a:ln>
                <a:solidFill>
                  <a:srgbClr val="FFFFFF"/>
                </a:solidFill>
                <a:effectLst>
                  <a:outerShdw dist="38100" dir="2700000" algn="tl" rotWithShape="0">
                    <a:schemeClr val="accent2"/>
                  </a:outerShdw>
                </a:effectLst>
                <a:sym typeface="+mn-ea"/>
              </a:rPr>
              <a:t>and aggregate reports</a:t>
            </a:r>
            <a:endParaRPr lang="en-US" altLang="zh-CN" b="1" dirty="0">
              <a:ln w="6600">
                <a:solidFill>
                  <a:schemeClr val="accent2"/>
                </a:solidFill>
                <a:prstDash val="solid"/>
              </a:ln>
              <a:solidFill>
                <a:srgbClr val="FAD6D6"/>
              </a:solidFill>
              <a:effectLst>
                <a:outerShdw dist="38100" dir="2700000" algn="tl" rotWithShape="0">
                  <a:schemeClr val="accent2"/>
                </a:outerShdw>
              </a:effectLst>
            </a:endParaRPr>
          </a:p>
        </p:txBody>
      </p:sp>
      <p:sp>
        <p:nvSpPr>
          <p:cNvPr id="8" name="矩形 7"/>
          <p:cNvSpPr/>
          <p:nvPr/>
        </p:nvSpPr>
        <p:spPr>
          <a:xfrm>
            <a:off x="3432956" y="311253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endParaRPr lang="zh-CN" altLang="en-US" dirty="0">
              <a:solidFill>
                <a:schemeClr val="bg1"/>
              </a:solidFill>
            </a:endParaRPr>
          </a:p>
        </p:txBody>
      </p:sp>
      <p:sp>
        <p:nvSpPr>
          <p:cNvPr id="10" name="矩形 9"/>
          <p:cNvSpPr/>
          <p:nvPr/>
        </p:nvSpPr>
        <p:spPr>
          <a:xfrm>
            <a:off x="7122161" y="3112531"/>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2</a:t>
            </a:r>
            <a:endParaRPr lang="zh-CN" altLang="en-US" dirty="0">
              <a:solidFill>
                <a:schemeClr val="bg1"/>
              </a:solidFill>
            </a:endParaRPr>
          </a:p>
        </p:txBody>
      </p:sp>
      <p:sp>
        <p:nvSpPr>
          <p:cNvPr id="11" name="矩形 10"/>
          <p:cNvSpPr/>
          <p:nvPr/>
        </p:nvSpPr>
        <p:spPr>
          <a:xfrm>
            <a:off x="11142980" y="3112490"/>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3</a:t>
            </a:r>
            <a:endParaRPr lang="zh-CN" altLang="en-US" dirty="0">
              <a:solidFill>
                <a:schemeClr val="bg1"/>
              </a:solidFill>
            </a:endParaRPr>
          </a:p>
        </p:txBody>
      </p:sp>
      <p:sp>
        <p:nvSpPr>
          <p:cNvPr id="12" name="矩形 11"/>
          <p:cNvSpPr/>
          <p:nvPr/>
        </p:nvSpPr>
        <p:spPr>
          <a:xfrm>
            <a:off x="4371975" y="3420745"/>
            <a:ext cx="2943860" cy="368300"/>
          </a:xfrm>
          <a:prstGeom prst="rect">
            <a:avLst/>
          </a:prstGeom>
          <a:noFill/>
        </p:spPr>
        <p:txBody>
          <a:bodyPr wrap="square">
            <a:spAutoFit/>
          </a:bodyPr>
          <a:lstStyle/>
          <a:p>
            <a:pPr algn="ctr"/>
            <a:r>
              <a:rPr lang="zh-CN" altLang="en-US" dirty="0">
                <a:solidFill>
                  <a:srgbClr val="603813"/>
                </a:solidFill>
                <a:sym typeface="+mn-ea"/>
              </a:rPr>
              <a:t> </a:t>
            </a:r>
            <a:r>
              <a:rPr lang="zh-CN" altLang="en-US" b="1" dirty="0">
                <a:solidFill>
                  <a:srgbClr val="603813"/>
                </a:solidFill>
                <a:sym typeface="+mn-ea"/>
              </a:rPr>
              <a:t>Infectious Diseases:</a:t>
            </a:r>
            <a:endParaRPr lang="zh-CN" altLang="en-US" b="1" dirty="0">
              <a:solidFill>
                <a:srgbClr val="603813"/>
              </a:solidFill>
            </a:endParaRPr>
          </a:p>
        </p:txBody>
      </p:sp>
      <p:sp>
        <p:nvSpPr>
          <p:cNvPr id="13" name="矩形 12"/>
          <p:cNvSpPr/>
          <p:nvPr/>
        </p:nvSpPr>
        <p:spPr>
          <a:xfrm>
            <a:off x="4371975" y="4093437"/>
            <a:ext cx="3505200" cy="1168400"/>
          </a:xfrm>
          <a:prstGeom prst="rect">
            <a:avLst/>
          </a:prstGeom>
        </p:spPr>
        <p:txBody>
          <a:bodyPr wrap="square">
            <a:spAutoFit/>
          </a:bodyPr>
          <a:lstStyle/>
          <a:p>
            <a:pPr algn="just"/>
            <a:r>
              <a:rPr lang="zh-CN" altLang="en-US" sz="1400" dirty="0">
                <a:solidFill>
                  <a:srgbClr val="603813"/>
                </a:solidFill>
              </a:rPr>
              <a:t>I</a:t>
            </a:r>
            <a:r>
              <a:rPr lang="zh-CN" altLang="en-US" sz="1400" b="1" dirty="0">
                <a:solidFill>
                  <a:srgbClr val="603813"/>
                </a:solidFill>
              </a:rPr>
              <a:t>n a broader context, aggregate reports on infectious diseases allow monitoring of a wider spectrum of infections in the population. This is crucial for implementing public health measures.</a:t>
            </a:r>
          </a:p>
        </p:txBody>
      </p:sp>
      <p:sp>
        <p:nvSpPr>
          <p:cNvPr id="16" name="矩形 15"/>
          <p:cNvSpPr/>
          <p:nvPr/>
        </p:nvSpPr>
        <p:spPr>
          <a:xfrm>
            <a:off x="8035925" y="3318510"/>
            <a:ext cx="3131185" cy="645160"/>
          </a:xfrm>
          <a:prstGeom prst="rect">
            <a:avLst/>
          </a:prstGeom>
          <a:noFill/>
        </p:spPr>
        <p:txBody>
          <a:bodyPr wrap="square">
            <a:spAutoFit/>
          </a:bodyPr>
          <a:lstStyle/>
          <a:p>
            <a:pPr algn="ctr"/>
            <a:r>
              <a:rPr lang="zh-CN" altLang="en-US" b="1" dirty="0">
                <a:solidFill>
                  <a:srgbClr val="603813"/>
                </a:solidFill>
                <a:sym typeface="+mn-ea"/>
              </a:rPr>
              <a:t>Nephrology Assessments</a:t>
            </a:r>
            <a:r>
              <a:rPr lang="sr-Latn-RS" altLang="zh-CN" b="1" dirty="0">
                <a:solidFill>
                  <a:srgbClr val="603813"/>
                </a:solidFill>
                <a:sym typeface="+mn-ea"/>
              </a:rPr>
              <a:t> &amp;</a:t>
            </a:r>
            <a:r>
              <a:rPr lang="zh-CN" altLang="en-US" b="1" dirty="0">
                <a:solidFill>
                  <a:srgbClr val="603813"/>
                </a:solidFill>
                <a:sym typeface="+mn-ea"/>
              </a:rPr>
              <a:t> Heart Diseases</a:t>
            </a:r>
            <a:r>
              <a:rPr lang="sr-Latn-RS" altLang="zh-CN" b="1" dirty="0">
                <a:solidFill>
                  <a:srgbClr val="603813"/>
                </a:solidFill>
                <a:sym typeface="+mn-ea"/>
              </a:rPr>
              <a:t>:</a:t>
            </a:r>
          </a:p>
        </p:txBody>
      </p:sp>
      <p:sp>
        <p:nvSpPr>
          <p:cNvPr id="17" name="矩形 16"/>
          <p:cNvSpPr/>
          <p:nvPr/>
        </p:nvSpPr>
        <p:spPr>
          <a:xfrm>
            <a:off x="8158162" y="4019550"/>
            <a:ext cx="2886710" cy="2030095"/>
          </a:xfrm>
          <a:prstGeom prst="rect">
            <a:avLst/>
          </a:prstGeom>
        </p:spPr>
        <p:txBody>
          <a:bodyPr wrap="square">
            <a:spAutoFit/>
          </a:bodyPr>
          <a:lstStyle/>
          <a:p>
            <a:pPr algn="just"/>
            <a:r>
              <a:rPr lang="zh-CN" altLang="en-US" sz="1400" dirty="0">
                <a:solidFill>
                  <a:srgbClr val="603813"/>
                </a:solidFill>
              </a:rPr>
              <a:t>A</a:t>
            </a:r>
            <a:r>
              <a:rPr lang="zh-CN" altLang="en-US" sz="1400" b="1" dirty="0">
                <a:solidFill>
                  <a:srgbClr val="603813"/>
                </a:solidFill>
              </a:rPr>
              <a:t>ggregate reports on patients with kidney diseases provide a broader understanding of these conditions in the population and opportunities for improving treatment.</a:t>
            </a:r>
            <a:r>
              <a:rPr lang="sr-Latn-RS" altLang="zh-CN" sz="1400" b="1" dirty="0">
                <a:solidFill>
                  <a:srgbClr val="603813"/>
                </a:solidFill>
              </a:rPr>
              <a:t> </a:t>
            </a:r>
            <a:r>
              <a:rPr lang="zh-CN" altLang="en-US" sz="1400" b="1" dirty="0">
                <a:solidFill>
                  <a:srgbClr val="603813"/>
                </a:solidFill>
              </a:rPr>
              <a:t>Aggregate reports on cardiovascular diseases enable the analysis of risk factors, treatment effectiveness, and changes in health trends.</a:t>
            </a:r>
          </a:p>
        </p:txBody>
      </p:sp>
      <p:sp>
        <p:nvSpPr>
          <p:cNvPr id="18" name="矩形 17"/>
          <p:cNvSpPr/>
          <p:nvPr/>
        </p:nvSpPr>
        <p:spPr>
          <a:xfrm>
            <a:off x="378460" y="3420745"/>
            <a:ext cx="3217545" cy="368300"/>
          </a:xfrm>
          <a:prstGeom prst="rect">
            <a:avLst/>
          </a:prstGeom>
          <a:noFill/>
        </p:spPr>
        <p:txBody>
          <a:bodyPr wrap="square">
            <a:spAutoFit/>
          </a:bodyPr>
          <a:lstStyle/>
          <a:p>
            <a:pPr algn="ctr"/>
            <a:r>
              <a:rPr lang="zh-CN" altLang="en-US" dirty="0">
                <a:solidFill>
                  <a:srgbClr val="603813"/>
                </a:solidFill>
                <a:sym typeface="+mn-ea"/>
              </a:rPr>
              <a:t> </a:t>
            </a:r>
            <a:r>
              <a:rPr lang="zh-CN" altLang="en-US" b="1" dirty="0">
                <a:solidFill>
                  <a:srgbClr val="603813"/>
                </a:solidFill>
                <a:sym typeface="+mn-ea"/>
              </a:rPr>
              <a:t>Epidemics</a:t>
            </a:r>
            <a:r>
              <a:rPr lang="sr-Latn-RS" altLang="zh-CN" b="1" dirty="0">
                <a:solidFill>
                  <a:srgbClr val="603813"/>
                </a:solidFill>
                <a:sym typeface="+mn-ea"/>
              </a:rPr>
              <a:t>:</a:t>
            </a:r>
            <a:endParaRPr lang="zh-CN" altLang="en-US" b="1" dirty="0">
              <a:solidFill>
                <a:srgbClr val="603813"/>
              </a:solidFill>
            </a:endParaRPr>
          </a:p>
        </p:txBody>
      </p:sp>
      <p:sp>
        <p:nvSpPr>
          <p:cNvPr id="19" name="矩形 18"/>
          <p:cNvSpPr/>
          <p:nvPr/>
        </p:nvSpPr>
        <p:spPr>
          <a:xfrm>
            <a:off x="378460" y="4019550"/>
            <a:ext cx="3485515" cy="1383665"/>
          </a:xfrm>
          <a:prstGeom prst="rect">
            <a:avLst/>
          </a:prstGeom>
        </p:spPr>
        <p:txBody>
          <a:bodyPr wrap="square">
            <a:spAutoFit/>
          </a:bodyPr>
          <a:lstStyle/>
          <a:p>
            <a:pPr algn="just"/>
            <a:r>
              <a:rPr lang="zh-CN" altLang="en-US" sz="1400" b="1" dirty="0">
                <a:solidFill>
                  <a:srgbClr val="603813"/>
                </a:solidFill>
              </a:rPr>
              <a:t>For epidemics of infectious diseases like the flu or coronavirus, aggregate reports are created on the number of infected individuals, regions affected by the epidemic, and disease characteristics. These reports aid in rapid response and disease control.</a:t>
            </a:r>
          </a:p>
        </p:txBody>
      </p:sp>
      <p:sp>
        <p:nvSpPr>
          <p:cNvPr id="21" name="Text Box 20"/>
          <p:cNvSpPr txBox="1"/>
          <p:nvPr/>
        </p:nvSpPr>
        <p:spPr>
          <a:xfrm>
            <a:off x="2296160" y="1149985"/>
            <a:ext cx="7487920" cy="1200329"/>
          </a:xfrm>
          <a:prstGeom prst="rect">
            <a:avLst/>
          </a:prstGeom>
          <a:noFill/>
        </p:spPr>
        <p:txBody>
          <a:bodyPr wrap="square" rtlCol="0" anchor="t">
            <a:spAutoFit/>
          </a:bodyPr>
          <a:lstStyle/>
          <a:p>
            <a:pPr algn="just"/>
            <a:r>
              <a:rPr lang="en-US" b="1" dirty="0">
                <a:solidFill>
                  <a:srgbClr val="F47474"/>
                </a:solidFill>
              </a:rPr>
              <a:t>Individual and aggregate reports in medical documentation play different roles in monitoring patients' health status and analyzing epidemiological trends. Here are a few examples of diseases that may require both individual and aggregate reports:</a:t>
            </a:r>
          </a:p>
        </p:txBody>
      </p:sp>
      <p:sp>
        <p:nvSpPr>
          <p:cNvPr id="2" name="Text Box 1"/>
          <p:cNvSpPr txBox="1"/>
          <p:nvPr/>
        </p:nvSpPr>
        <p:spPr>
          <a:xfrm>
            <a:off x="4371975" y="2626360"/>
            <a:ext cx="2760980" cy="461665"/>
          </a:xfrm>
          <a:prstGeom prst="rect">
            <a:avLst/>
          </a:prstGeom>
          <a:noFill/>
        </p:spPr>
        <p:txBody>
          <a:bodyPr wrap="square" rtlCol="0" anchor="t">
            <a:spAutoFit/>
          </a:bodyPr>
          <a:lstStyle/>
          <a:p>
            <a:pPr algn="ctr"/>
            <a:r>
              <a:rPr lang="sr-Latn-RS" altLang="en-US" sz="2400" b="1" dirty="0">
                <a:ln w="6600">
                  <a:solidFill>
                    <a:schemeClr val="accent2"/>
                  </a:solidFill>
                  <a:prstDash val="solid"/>
                </a:ln>
                <a:solidFill>
                  <a:srgbClr val="FFFFFF"/>
                </a:solidFill>
                <a:effectLst>
                  <a:outerShdw dist="38100" dir="2700000" algn="tl" rotWithShape="0">
                    <a:schemeClr val="accent2"/>
                  </a:outerShdw>
                </a:effectLst>
                <a:sym typeface="+mn-ea"/>
              </a:rPr>
              <a:t>A</a:t>
            </a:r>
            <a:r>
              <a:rPr lang="en-US" altLang="zh-CN" sz="2400" b="1" dirty="0" err="1">
                <a:ln w="6600">
                  <a:solidFill>
                    <a:schemeClr val="accent2"/>
                  </a:solidFill>
                  <a:prstDash val="solid"/>
                </a:ln>
                <a:solidFill>
                  <a:srgbClr val="FFFFFF"/>
                </a:solidFill>
                <a:effectLst>
                  <a:outerShdw dist="38100" dir="2700000" algn="tl" rotWithShape="0">
                    <a:schemeClr val="accent2"/>
                  </a:outerShdw>
                </a:effectLst>
                <a:sym typeface="+mn-ea"/>
              </a:rPr>
              <a:t>ggregate</a:t>
            </a:r>
            <a:r>
              <a:rPr lang="en-US" altLang="zh-CN" sz="2400" b="1" dirty="0">
                <a:ln w="6600">
                  <a:solidFill>
                    <a:schemeClr val="accent2"/>
                  </a:solidFill>
                  <a:prstDash val="solid"/>
                </a:ln>
                <a:solidFill>
                  <a:srgbClr val="FFFFFF"/>
                </a:solidFill>
                <a:effectLst>
                  <a:outerShdw dist="38100" dir="2700000" algn="tl" rotWithShape="0">
                    <a:schemeClr val="accent2"/>
                  </a:outerShdw>
                </a:effectLst>
                <a:sym typeface="+mn-ea"/>
              </a:rPr>
              <a:t> reports</a:t>
            </a:r>
            <a:r>
              <a:rPr lang="sr-Latn-RS" altLang="zh-CN" sz="2400" b="1" dirty="0">
                <a:ln w="6600">
                  <a:solidFill>
                    <a:schemeClr val="accent2"/>
                  </a:solidFill>
                  <a:prstDash val="solid"/>
                </a:ln>
                <a:solidFill>
                  <a:srgbClr val="FFFFFF"/>
                </a:solidFill>
                <a:effectLst>
                  <a:outerShdw dist="38100" dir="2700000" algn="tl" rotWithShape="0">
                    <a:schemeClr val="accent2"/>
                  </a:outerShdw>
                </a:effectLst>
                <a:sym typeface="+mn-ea"/>
              </a:rPr>
              <a:t>:</a:t>
            </a:r>
            <a:endParaRPr lang="en-US" sz="2400" dirty="0">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23645" y="3667125"/>
            <a:ext cx="9767570" cy="578485"/>
          </a:xfrm>
        </p:spPr>
        <p:txBody>
          <a:bodyPr>
            <a:noAutofit/>
          </a:bodyPr>
          <a:lstStyle/>
          <a:p>
            <a:r>
              <a:rPr lang="sr-Latn-RS" altLang="en-US" sz="4800" b="1" dirty="0">
                <a:ln w="6600">
                  <a:solidFill>
                    <a:schemeClr val="accent2"/>
                  </a:solidFill>
                  <a:prstDash val="solid"/>
                </a:ln>
                <a:solidFill>
                  <a:srgbClr val="FAD6D6"/>
                </a:solidFill>
                <a:effectLst>
                  <a:outerShdw dist="38100" dir="2700000" algn="tl" rotWithShape="0">
                    <a:schemeClr val="accent2"/>
                  </a:outerShdw>
                </a:effectLst>
              </a:rPr>
              <a:t>MEDICAL REPORT</a:t>
            </a:r>
          </a:p>
        </p:txBody>
      </p:sp>
      <p:sp>
        <p:nvSpPr>
          <p:cNvPr id="3" name="文本占位符 2"/>
          <p:cNvSpPr>
            <a:spLocks noGrp="1"/>
          </p:cNvSpPr>
          <p:nvPr>
            <p:ph type="body" idx="1"/>
          </p:nvPr>
        </p:nvSpPr>
        <p:spPr>
          <a:xfrm>
            <a:off x="284480" y="4145280"/>
            <a:ext cx="11775440" cy="2712719"/>
          </a:xfrm>
        </p:spPr>
        <p:txBody>
          <a:bodyPr>
            <a:normAutofit/>
          </a:bodyPr>
          <a:lstStyle/>
          <a:p>
            <a:pPr algn="just"/>
            <a:r>
              <a:rPr lang="en-US" altLang="zh-CN" sz="1400" b="1" dirty="0"/>
              <a:t>A medical report, also known as medical documentation or health record, contains essential information about the patient, their health condition, diagnoses, treatments, and examinations. The content of a medical report may vary depending on practices and regulations in different countries, but typically includes the following information</a:t>
            </a:r>
            <a:r>
              <a:rPr lang="sr-Latn-RS" altLang="en-US" sz="1400" b="1" dirty="0">
                <a:solidFill>
                  <a:srgbClr val="F47474"/>
                </a:solidFill>
              </a:rPr>
              <a:t>.</a:t>
            </a:r>
          </a:p>
          <a:p>
            <a:pPr algn="just"/>
            <a:r>
              <a:rPr lang="sr-Latn-RS" altLang="en-US" sz="1400" b="1" dirty="0" err="1">
                <a:solidFill>
                  <a:schemeClr val="tx1"/>
                </a:solidFill>
              </a:rPr>
              <a:t>Patient</a:t>
            </a:r>
            <a:r>
              <a:rPr lang="sr-Latn-RS" altLang="en-US" sz="1400" b="1" dirty="0">
                <a:solidFill>
                  <a:schemeClr val="tx1"/>
                </a:solidFill>
              </a:rPr>
              <a:t> </a:t>
            </a:r>
            <a:r>
              <a:rPr lang="sr-Latn-RS" altLang="en-US" sz="1400" b="1" dirty="0" err="1">
                <a:solidFill>
                  <a:schemeClr val="tx1"/>
                </a:solidFill>
              </a:rPr>
              <a:t>Identification</a:t>
            </a:r>
            <a:r>
              <a:rPr lang="sr-Latn-RS" altLang="en-US" sz="1400" b="1" dirty="0">
                <a:solidFill>
                  <a:schemeClr val="tx1"/>
                </a:solidFill>
              </a:rPr>
              <a:t>: </a:t>
            </a:r>
            <a:r>
              <a:rPr lang="sr-Latn-RS" altLang="en-US" sz="1400" b="1" dirty="0">
                <a:solidFill>
                  <a:srgbClr val="F47474"/>
                </a:solidFill>
              </a:rPr>
              <a:t>Basic </a:t>
            </a:r>
            <a:r>
              <a:rPr lang="sr-Latn-RS" altLang="en-US" sz="1400" b="1" dirty="0" err="1">
                <a:solidFill>
                  <a:srgbClr val="F47474"/>
                </a:solidFill>
              </a:rPr>
              <a:t>patient</a:t>
            </a:r>
            <a:r>
              <a:rPr lang="sr-Latn-RS" altLang="en-US" sz="1400" b="1" dirty="0">
                <a:solidFill>
                  <a:srgbClr val="F47474"/>
                </a:solidFill>
              </a:rPr>
              <a:t> </a:t>
            </a:r>
            <a:r>
              <a:rPr lang="sr-Latn-RS" altLang="en-US" sz="1400" b="1" dirty="0" err="1">
                <a:solidFill>
                  <a:srgbClr val="F47474"/>
                </a:solidFill>
              </a:rPr>
              <a:t>details</a:t>
            </a:r>
            <a:r>
              <a:rPr lang="sr-Latn-RS" altLang="en-US" sz="1400" b="1" dirty="0">
                <a:solidFill>
                  <a:srgbClr val="F47474"/>
                </a:solidFill>
              </a:rPr>
              <a:t> </a:t>
            </a:r>
            <a:r>
              <a:rPr lang="sr-Latn-RS" altLang="en-US" sz="1400" b="1" dirty="0" err="1">
                <a:solidFill>
                  <a:srgbClr val="F47474"/>
                </a:solidFill>
              </a:rPr>
              <a:t>including</a:t>
            </a:r>
            <a:r>
              <a:rPr lang="sr-Latn-RS" altLang="en-US" sz="1400" b="1" dirty="0">
                <a:solidFill>
                  <a:srgbClr val="F47474"/>
                </a:solidFill>
              </a:rPr>
              <a:t> </a:t>
            </a:r>
            <a:r>
              <a:rPr lang="sr-Latn-RS" altLang="en-US" sz="1400" b="1" dirty="0" err="1">
                <a:solidFill>
                  <a:srgbClr val="F47474"/>
                </a:solidFill>
              </a:rPr>
              <a:t>name</a:t>
            </a:r>
            <a:r>
              <a:rPr lang="sr-Latn-RS" altLang="en-US" sz="1400" b="1" dirty="0">
                <a:solidFill>
                  <a:srgbClr val="F47474"/>
                </a:solidFill>
              </a:rPr>
              <a:t>, date </a:t>
            </a:r>
            <a:r>
              <a:rPr lang="sr-Latn-RS" altLang="en-US" sz="1400" b="1" dirty="0" err="1">
                <a:solidFill>
                  <a:srgbClr val="F47474"/>
                </a:solidFill>
              </a:rPr>
              <a:t>of</a:t>
            </a:r>
            <a:r>
              <a:rPr lang="sr-Latn-RS" altLang="en-US" sz="1400" b="1" dirty="0">
                <a:solidFill>
                  <a:srgbClr val="F47474"/>
                </a:solidFill>
              </a:rPr>
              <a:t> </a:t>
            </a:r>
            <a:r>
              <a:rPr lang="sr-Latn-RS" altLang="en-US" sz="1400" b="1" dirty="0" err="1">
                <a:solidFill>
                  <a:srgbClr val="F47474"/>
                </a:solidFill>
              </a:rPr>
              <a:t>birth</a:t>
            </a:r>
            <a:r>
              <a:rPr lang="sr-Latn-RS" altLang="en-US" sz="1400" b="1" dirty="0">
                <a:solidFill>
                  <a:srgbClr val="F47474"/>
                </a:solidFill>
              </a:rPr>
              <a:t>, </a:t>
            </a:r>
            <a:r>
              <a:rPr lang="sr-Latn-RS" altLang="en-US" sz="1400" b="1" dirty="0" err="1">
                <a:solidFill>
                  <a:srgbClr val="F47474"/>
                </a:solidFill>
              </a:rPr>
              <a:t>gender</a:t>
            </a:r>
            <a:r>
              <a:rPr lang="sr-Latn-RS" altLang="en-US" sz="1400" b="1" dirty="0">
                <a:solidFill>
                  <a:srgbClr val="F47474"/>
                </a:solidFill>
              </a:rPr>
              <a:t>, </a:t>
            </a:r>
            <a:r>
              <a:rPr lang="sr-Latn-RS" altLang="en-US" sz="1400" b="1" dirty="0" err="1">
                <a:solidFill>
                  <a:srgbClr val="F47474"/>
                </a:solidFill>
              </a:rPr>
              <a:t>contact</a:t>
            </a:r>
            <a:r>
              <a:rPr lang="sr-Latn-RS" altLang="en-US" sz="1400" b="1" dirty="0">
                <a:solidFill>
                  <a:srgbClr val="F47474"/>
                </a:solidFill>
              </a:rPr>
              <a:t> </a:t>
            </a:r>
            <a:r>
              <a:rPr lang="sr-Latn-RS" altLang="en-US" sz="1400" b="1" dirty="0" err="1">
                <a:solidFill>
                  <a:srgbClr val="F47474"/>
                </a:solidFill>
              </a:rPr>
              <a:t>information</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insurance</a:t>
            </a:r>
            <a:r>
              <a:rPr lang="sr-Latn-RS" altLang="en-US" sz="1400" b="1" dirty="0">
                <a:solidFill>
                  <a:srgbClr val="F47474"/>
                </a:solidFill>
              </a:rPr>
              <a:t> </a:t>
            </a:r>
            <a:r>
              <a:rPr lang="sr-Latn-RS" altLang="en-US" sz="1400" b="1" dirty="0" err="1">
                <a:solidFill>
                  <a:srgbClr val="F47474"/>
                </a:solidFill>
              </a:rPr>
              <a:t>number</a:t>
            </a:r>
            <a:r>
              <a:rPr lang="sr-Latn-RS" altLang="en-US" sz="1400" b="1" dirty="0">
                <a:solidFill>
                  <a:srgbClr val="F47474"/>
                </a:solidFill>
              </a:rPr>
              <a:t>.</a:t>
            </a:r>
          </a:p>
          <a:p>
            <a:pPr algn="just"/>
            <a:r>
              <a:rPr lang="sr-Latn-RS" altLang="en-US" sz="1400" b="1" dirty="0" err="1">
                <a:solidFill>
                  <a:schemeClr val="tx1"/>
                </a:solidFill>
              </a:rPr>
              <a:t>Medical</a:t>
            </a:r>
            <a:r>
              <a:rPr lang="sr-Latn-RS" altLang="en-US" sz="1400" b="1" dirty="0">
                <a:solidFill>
                  <a:schemeClr val="tx1"/>
                </a:solidFill>
              </a:rPr>
              <a:t> </a:t>
            </a:r>
            <a:r>
              <a:rPr lang="sr-Latn-RS" altLang="en-US" sz="1400" b="1" dirty="0" err="1">
                <a:solidFill>
                  <a:schemeClr val="tx1"/>
                </a:solidFill>
              </a:rPr>
              <a:t>History</a:t>
            </a:r>
            <a:r>
              <a:rPr lang="sr-Latn-RS" altLang="en-US" sz="1400" b="1" dirty="0">
                <a:solidFill>
                  <a:schemeClr val="tx1"/>
                </a:solidFill>
              </a:rPr>
              <a:t>: </a:t>
            </a:r>
            <a:r>
              <a:rPr lang="sr-Latn-RS" altLang="en-US" sz="1400" b="1" dirty="0" err="1">
                <a:solidFill>
                  <a:srgbClr val="F47474"/>
                </a:solidFill>
              </a:rPr>
              <a:t>Detailed</a:t>
            </a:r>
            <a:r>
              <a:rPr lang="sr-Latn-RS" altLang="en-US" sz="1400" b="1" dirty="0">
                <a:solidFill>
                  <a:srgbClr val="F47474"/>
                </a:solidFill>
              </a:rPr>
              <a:t> </a:t>
            </a:r>
            <a:r>
              <a:rPr lang="sr-Latn-RS" altLang="en-US" sz="1400" b="1" dirty="0" err="1">
                <a:solidFill>
                  <a:srgbClr val="F47474"/>
                </a:solidFill>
              </a:rPr>
              <a:t>interview</a:t>
            </a:r>
            <a:r>
              <a:rPr lang="sr-Latn-RS" altLang="en-US" sz="1400" b="1" dirty="0">
                <a:solidFill>
                  <a:srgbClr val="F47474"/>
                </a:solidFill>
              </a:rPr>
              <a:t> </a:t>
            </a:r>
            <a:r>
              <a:rPr lang="sr-Latn-RS" altLang="en-US" sz="1400" b="1" dirty="0" err="1">
                <a:solidFill>
                  <a:srgbClr val="F47474"/>
                </a:solidFill>
              </a:rPr>
              <a:t>with</a:t>
            </a:r>
            <a:r>
              <a:rPr lang="sr-Latn-RS" altLang="en-US" sz="1400" b="1" dirty="0">
                <a:solidFill>
                  <a:srgbClr val="F47474"/>
                </a:solidFill>
              </a:rPr>
              <a:t> </a:t>
            </a:r>
            <a:r>
              <a:rPr lang="sr-Latn-RS" altLang="en-US" sz="1400" b="1" dirty="0" err="1">
                <a:solidFill>
                  <a:srgbClr val="F47474"/>
                </a:solidFill>
              </a:rPr>
              <a:t>the</a:t>
            </a:r>
            <a:r>
              <a:rPr lang="sr-Latn-RS" altLang="en-US" sz="1400" b="1" dirty="0">
                <a:solidFill>
                  <a:srgbClr val="F47474"/>
                </a:solidFill>
              </a:rPr>
              <a:t> </a:t>
            </a:r>
            <a:r>
              <a:rPr lang="sr-Latn-RS" altLang="en-US" sz="1400" b="1" dirty="0" err="1">
                <a:solidFill>
                  <a:srgbClr val="F47474"/>
                </a:solidFill>
              </a:rPr>
              <a:t>patient</a:t>
            </a:r>
            <a:r>
              <a:rPr lang="sr-Latn-RS" altLang="en-US" sz="1400" b="1" dirty="0">
                <a:solidFill>
                  <a:srgbClr val="F47474"/>
                </a:solidFill>
              </a:rPr>
              <a:t> </a:t>
            </a:r>
            <a:r>
              <a:rPr lang="sr-Latn-RS" altLang="en-US" sz="1400" b="1" dirty="0" err="1">
                <a:solidFill>
                  <a:srgbClr val="F47474"/>
                </a:solidFill>
              </a:rPr>
              <a:t>about</a:t>
            </a:r>
            <a:r>
              <a:rPr lang="sr-Latn-RS" altLang="en-US" sz="1400" b="1" dirty="0">
                <a:solidFill>
                  <a:srgbClr val="F47474"/>
                </a:solidFill>
              </a:rPr>
              <a:t> </a:t>
            </a:r>
            <a:r>
              <a:rPr lang="sr-Latn-RS" altLang="en-US" sz="1400" b="1" dirty="0" err="1">
                <a:solidFill>
                  <a:srgbClr val="F47474"/>
                </a:solidFill>
              </a:rPr>
              <a:t>their</a:t>
            </a:r>
            <a:r>
              <a:rPr lang="sr-Latn-RS" altLang="en-US" sz="1400" b="1" dirty="0">
                <a:solidFill>
                  <a:srgbClr val="F47474"/>
                </a:solidFill>
              </a:rPr>
              <a:t> </a:t>
            </a:r>
            <a:r>
              <a:rPr lang="sr-Latn-RS" altLang="en-US" sz="1400" b="1" dirty="0" err="1">
                <a:solidFill>
                  <a:srgbClr val="F47474"/>
                </a:solidFill>
              </a:rPr>
              <a:t>medical</a:t>
            </a:r>
            <a:r>
              <a:rPr lang="sr-Latn-RS" altLang="en-US" sz="1400" b="1" dirty="0">
                <a:solidFill>
                  <a:srgbClr val="F47474"/>
                </a:solidFill>
              </a:rPr>
              <a:t> </a:t>
            </a:r>
            <a:r>
              <a:rPr lang="sr-Latn-RS" altLang="en-US" sz="1400" b="1" dirty="0" err="1">
                <a:solidFill>
                  <a:srgbClr val="F47474"/>
                </a:solidFill>
              </a:rPr>
              <a:t>history</a:t>
            </a:r>
            <a:r>
              <a:rPr lang="sr-Latn-RS" altLang="en-US" sz="1400" b="1" dirty="0">
                <a:solidFill>
                  <a:srgbClr val="F47474"/>
                </a:solidFill>
              </a:rPr>
              <a:t>, </a:t>
            </a:r>
            <a:r>
              <a:rPr lang="sr-Latn-RS" altLang="en-US" sz="1400" b="1" dirty="0" err="1">
                <a:solidFill>
                  <a:srgbClr val="F47474"/>
                </a:solidFill>
              </a:rPr>
              <a:t>current</a:t>
            </a:r>
            <a:r>
              <a:rPr lang="sr-Latn-RS" altLang="en-US" sz="1400" b="1" dirty="0">
                <a:solidFill>
                  <a:srgbClr val="F47474"/>
                </a:solidFill>
              </a:rPr>
              <a:t> </a:t>
            </a:r>
            <a:r>
              <a:rPr lang="sr-Latn-RS" altLang="en-US" sz="1400" b="1" dirty="0" err="1">
                <a:solidFill>
                  <a:srgbClr val="F47474"/>
                </a:solidFill>
              </a:rPr>
              <a:t>symptoms</a:t>
            </a:r>
            <a:r>
              <a:rPr lang="sr-Latn-RS" altLang="en-US" sz="1400" b="1" dirty="0">
                <a:solidFill>
                  <a:srgbClr val="F47474"/>
                </a:solidFill>
              </a:rPr>
              <a:t>, </a:t>
            </a:r>
            <a:r>
              <a:rPr lang="sr-Latn-RS" altLang="en-US" sz="1400" b="1" dirty="0" err="1">
                <a:solidFill>
                  <a:srgbClr val="F47474"/>
                </a:solidFill>
              </a:rPr>
              <a:t>past</a:t>
            </a:r>
            <a:r>
              <a:rPr lang="sr-Latn-RS" altLang="en-US" sz="1400" b="1" dirty="0">
                <a:solidFill>
                  <a:srgbClr val="F47474"/>
                </a:solidFill>
              </a:rPr>
              <a:t> </a:t>
            </a:r>
            <a:r>
              <a:rPr lang="sr-Latn-RS" altLang="en-US" sz="1400" b="1" dirty="0" err="1">
                <a:solidFill>
                  <a:srgbClr val="F47474"/>
                </a:solidFill>
              </a:rPr>
              <a:t>illnesses</a:t>
            </a:r>
            <a:r>
              <a:rPr lang="sr-Latn-RS" altLang="en-US" sz="1400" b="1" dirty="0">
                <a:solidFill>
                  <a:srgbClr val="F47474"/>
                </a:solidFill>
              </a:rPr>
              <a:t>, </a:t>
            </a:r>
            <a:r>
              <a:rPr lang="sr-Latn-RS" altLang="en-US" sz="1400" b="1" dirty="0" err="1">
                <a:solidFill>
                  <a:srgbClr val="F47474"/>
                </a:solidFill>
              </a:rPr>
              <a:t>allergies</a:t>
            </a:r>
            <a:r>
              <a:rPr lang="sr-Latn-RS" altLang="en-US" sz="1400" b="1" dirty="0">
                <a:solidFill>
                  <a:srgbClr val="F47474"/>
                </a:solidFill>
              </a:rPr>
              <a:t>, </a:t>
            </a:r>
            <a:r>
              <a:rPr lang="sr-Latn-RS" altLang="en-US" sz="1400" b="1" dirty="0" err="1">
                <a:solidFill>
                  <a:srgbClr val="F47474"/>
                </a:solidFill>
              </a:rPr>
              <a:t>family</a:t>
            </a:r>
            <a:r>
              <a:rPr lang="sr-Latn-RS" altLang="en-US" sz="1400" b="1" dirty="0">
                <a:solidFill>
                  <a:srgbClr val="F47474"/>
                </a:solidFill>
              </a:rPr>
              <a:t> </a:t>
            </a:r>
            <a:r>
              <a:rPr lang="sr-Latn-RS" altLang="en-US" sz="1400" b="1" dirty="0" err="1">
                <a:solidFill>
                  <a:srgbClr val="F47474"/>
                </a:solidFill>
              </a:rPr>
              <a:t>medical</a:t>
            </a:r>
            <a:r>
              <a:rPr lang="sr-Latn-RS" altLang="en-US" sz="1400" b="1" dirty="0">
                <a:solidFill>
                  <a:srgbClr val="F47474"/>
                </a:solidFill>
              </a:rPr>
              <a:t> </a:t>
            </a:r>
            <a:r>
              <a:rPr lang="sr-Latn-RS" altLang="en-US" sz="1400" b="1" dirty="0" err="1">
                <a:solidFill>
                  <a:srgbClr val="F47474"/>
                </a:solidFill>
              </a:rPr>
              <a:t>history</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other</a:t>
            </a:r>
            <a:r>
              <a:rPr lang="sr-Latn-RS" altLang="en-US" sz="1400" b="1" dirty="0">
                <a:solidFill>
                  <a:srgbClr val="F47474"/>
                </a:solidFill>
              </a:rPr>
              <a:t> </a:t>
            </a:r>
            <a:r>
              <a:rPr lang="sr-Latn-RS" altLang="en-US" sz="1400" b="1" dirty="0" err="1">
                <a:solidFill>
                  <a:srgbClr val="F47474"/>
                </a:solidFill>
              </a:rPr>
              <a:t>relevant</a:t>
            </a:r>
            <a:r>
              <a:rPr lang="sr-Latn-RS" altLang="en-US" sz="1400" b="1" dirty="0">
                <a:solidFill>
                  <a:srgbClr val="F47474"/>
                </a:solidFill>
              </a:rPr>
              <a:t> </a:t>
            </a:r>
            <a:r>
              <a:rPr lang="sr-Latn-RS" altLang="en-US" sz="1400" b="1" dirty="0" err="1">
                <a:solidFill>
                  <a:srgbClr val="F47474"/>
                </a:solidFill>
              </a:rPr>
              <a:t>information</a:t>
            </a:r>
            <a:r>
              <a:rPr lang="sr-Latn-RS" altLang="en-US" sz="1400" b="1" dirty="0">
                <a:solidFill>
                  <a:srgbClr val="F47474"/>
                </a:solidFill>
              </a:rPr>
              <a:t>.</a:t>
            </a:r>
          </a:p>
          <a:p>
            <a:pPr algn="just"/>
            <a:r>
              <a:rPr lang="sr-Latn-RS" altLang="en-US" sz="1400" b="1" dirty="0" err="1">
                <a:solidFill>
                  <a:schemeClr val="tx1"/>
                </a:solidFill>
              </a:rPr>
              <a:t>Physical</a:t>
            </a:r>
            <a:r>
              <a:rPr lang="sr-Latn-RS" altLang="en-US" sz="1400" b="1" dirty="0">
                <a:solidFill>
                  <a:schemeClr val="tx1"/>
                </a:solidFill>
              </a:rPr>
              <a:t> </a:t>
            </a:r>
            <a:r>
              <a:rPr lang="sr-Latn-RS" altLang="en-US" sz="1400" b="1" dirty="0" err="1">
                <a:solidFill>
                  <a:schemeClr val="tx1"/>
                </a:solidFill>
              </a:rPr>
              <a:t>Examination</a:t>
            </a:r>
            <a:r>
              <a:rPr lang="sr-Latn-RS" altLang="en-US" sz="1400" b="1" dirty="0">
                <a:solidFill>
                  <a:schemeClr val="tx1"/>
                </a:solidFill>
              </a:rPr>
              <a:t>:</a:t>
            </a:r>
            <a:r>
              <a:rPr lang="sr-Latn-RS" altLang="en-US" sz="1400" b="1" dirty="0">
                <a:solidFill>
                  <a:srgbClr val="F47474"/>
                </a:solidFill>
              </a:rPr>
              <a:t> </a:t>
            </a:r>
            <a:r>
              <a:rPr lang="sr-Latn-RS" altLang="en-US" sz="1400" b="1" dirty="0" err="1">
                <a:solidFill>
                  <a:srgbClr val="F47474"/>
                </a:solidFill>
              </a:rPr>
              <a:t>Description</a:t>
            </a:r>
            <a:r>
              <a:rPr lang="sr-Latn-RS" altLang="en-US" sz="1400" b="1" dirty="0">
                <a:solidFill>
                  <a:srgbClr val="F47474"/>
                </a:solidFill>
              </a:rPr>
              <a:t> </a:t>
            </a:r>
            <a:r>
              <a:rPr lang="sr-Latn-RS" altLang="en-US" sz="1400" b="1" dirty="0" err="1">
                <a:solidFill>
                  <a:srgbClr val="F47474"/>
                </a:solidFill>
              </a:rPr>
              <a:t>of</a:t>
            </a:r>
            <a:r>
              <a:rPr lang="sr-Latn-RS" altLang="en-US" sz="1400" b="1" dirty="0">
                <a:solidFill>
                  <a:srgbClr val="F47474"/>
                </a:solidFill>
              </a:rPr>
              <a:t> </a:t>
            </a:r>
            <a:r>
              <a:rPr lang="sr-Latn-RS" altLang="en-US" sz="1400" b="1" dirty="0" err="1">
                <a:solidFill>
                  <a:srgbClr val="F47474"/>
                </a:solidFill>
              </a:rPr>
              <a:t>the</a:t>
            </a:r>
            <a:r>
              <a:rPr lang="sr-Latn-RS" altLang="en-US" sz="1400" b="1" dirty="0">
                <a:solidFill>
                  <a:srgbClr val="F47474"/>
                </a:solidFill>
              </a:rPr>
              <a:t> </a:t>
            </a:r>
            <a:r>
              <a:rPr lang="sr-Latn-RS" altLang="en-US" sz="1400" b="1" dirty="0" err="1">
                <a:solidFill>
                  <a:srgbClr val="F47474"/>
                </a:solidFill>
              </a:rPr>
              <a:t>results</a:t>
            </a:r>
            <a:r>
              <a:rPr lang="sr-Latn-RS" altLang="en-US" sz="1400" b="1" dirty="0">
                <a:solidFill>
                  <a:srgbClr val="F47474"/>
                </a:solidFill>
              </a:rPr>
              <a:t> </a:t>
            </a:r>
            <a:r>
              <a:rPr lang="sr-Latn-RS" altLang="en-US" sz="1400" b="1" dirty="0" err="1">
                <a:solidFill>
                  <a:srgbClr val="F47474"/>
                </a:solidFill>
              </a:rPr>
              <a:t>of</a:t>
            </a:r>
            <a:r>
              <a:rPr lang="sr-Latn-RS" altLang="en-US" sz="1400" b="1" dirty="0">
                <a:solidFill>
                  <a:srgbClr val="F47474"/>
                </a:solidFill>
              </a:rPr>
              <a:t> </a:t>
            </a:r>
            <a:r>
              <a:rPr lang="sr-Latn-RS" altLang="en-US" sz="1400" b="1" dirty="0" err="1">
                <a:solidFill>
                  <a:srgbClr val="F47474"/>
                </a:solidFill>
              </a:rPr>
              <a:t>the</a:t>
            </a:r>
            <a:r>
              <a:rPr lang="sr-Latn-RS" altLang="en-US" sz="1400" b="1" dirty="0">
                <a:solidFill>
                  <a:srgbClr val="F47474"/>
                </a:solidFill>
              </a:rPr>
              <a:t> </a:t>
            </a:r>
            <a:r>
              <a:rPr lang="sr-Latn-RS" altLang="en-US" sz="1400" b="1" dirty="0" err="1">
                <a:solidFill>
                  <a:srgbClr val="F47474"/>
                </a:solidFill>
              </a:rPr>
              <a:t>physical</a:t>
            </a:r>
            <a:r>
              <a:rPr lang="sr-Latn-RS" altLang="en-US" sz="1400" b="1" dirty="0">
                <a:solidFill>
                  <a:srgbClr val="F47474"/>
                </a:solidFill>
              </a:rPr>
              <a:t> </a:t>
            </a:r>
            <a:r>
              <a:rPr lang="sr-Latn-RS" altLang="en-US" sz="1400" b="1" dirty="0" err="1">
                <a:solidFill>
                  <a:srgbClr val="F47474"/>
                </a:solidFill>
              </a:rPr>
              <a:t>examination</a:t>
            </a:r>
            <a:r>
              <a:rPr lang="sr-Latn-RS" altLang="en-US" sz="1400" b="1" dirty="0">
                <a:solidFill>
                  <a:srgbClr val="F47474"/>
                </a:solidFill>
              </a:rPr>
              <a:t>, </a:t>
            </a:r>
            <a:r>
              <a:rPr lang="sr-Latn-RS" altLang="en-US" sz="1400" b="1" dirty="0" err="1">
                <a:solidFill>
                  <a:srgbClr val="F47474"/>
                </a:solidFill>
              </a:rPr>
              <a:t>including</a:t>
            </a:r>
            <a:r>
              <a:rPr lang="sr-Latn-RS" altLang="en-US" sz="1400" b="1" dirty="0">
                <a:solidFill>
                  <a:srgbClr val="F47474"/>
                </a:solidFill>
              </a:rPr>
              <a:t> </a:t>
            </a:r>
            <a:r>
              <a:rPr lang="sr-Latn-RS" altLang="en-US" sz="1400" b="1" dirty="0" err="1">
                <a:solidFill>
                  <a:srgbClr val="F47474"/>
                </a:solidFill>
              </a:rPr>
              <a:t>vital</a:t>
            </a:r>
            <a:r>
              <a:rPr lang="sr-Latn-RS" altLang="en-US" sz="1400" b="1" dirty="0">
                <a:solidFill>
                  <a:srgbClr val="F47474"/>
                </a:solidFill>
              </a:rPr>
              <a:t> </a:t>
            </a:r>
            <a:r>
              <a:rPr lang="sr-Latn-RS" altLang="en-US" sz="1400" b="1" dirty="0" err="1">
                <a:solidFill>
                  <a:srgbClr val="F47474"/>
                </a:solidFill>
              </a:rPr>
              <a:t>signs</a:t>
            </a:r>
            <a:r>
              <a:rPr lang="sr-Latn-RS" altLang="en-US" sz="1400" b="1" dirty="0">
                <a:solidFill>
                  <a:srgbClr val="F47474"/>
                </a:solidFill>
              </a:rPr>
              <a:t> (</a:t>
            </a:r>
            <a:r>
              <a:rPr lang="sr-Latn-RS" altLang="en-US" sz="1400" b="1" dirty="0" err="1">
                <a:solidFill>
                  <a:srgbClr val="F47474"/>
                </a:solidFill>
              </a:rPr>
              <a:t>such</a:t>
            </a:r>
            <a:r>
              <a:rPr lang="sr-Latn-RS" altLang="en-US" sz="1400" b="1" dirty="0">
                <a:solidFill>
                  <a:srgbClr val="F47474"/>
                </a:solidFill>
              </a:rPr>
              <a:t> as </a:t>
            </a:r>
            <a:r>
              <a:rPr lang="sr-Latn-RS" altLang="en-US" sz="1400" b="1" dirty="0" err="1">
                <a:solidFill>
                  <a:srgbClr val="F47474"/>
                </a:solidFill>
              </a:rPr>
              <a:t>blood</a:t>
            </a:r>
            <a:r>
              <a:rPr lang="sr-Latn-RS" altLang="en-US" sz="1400" b="1" dirty="0">
                <a:solidFill>
                  <a:srgbClr val="F47474"/>
                </a:solidFill>
              </a:rPr>
              <a:t> </a:t>
            </a:r>
            <a:r>
              <a:rPr lang="sr-Latn-RS" altLang="en-US" sz="1400" b="1" dirty="0" err="1">
                <a:solidFill>
                  <a:srgbClr val="F47474"/>
                </a:solidFill>
              </a:rPr>
              <a:t>pressure</a:t>
            </a:r>
            <a:r>
              <a:rPr lang="sr-Latn-RS" altLang="en-US" sz="1400" b="1" dirty="0">
                <a:solidFill>
                  <a:srgbClr val="F47474"/>
                </a:solidFill>
              </a:rPr>
              <a:t>, pulse), </a:t>
            </a:r>
            <a:r>
              <a:rPr lang="sr-Latn-RS" altLang="en-US" sz="1400" b="1" dirty="0" err="1">
                <a:solidFill>
                  <a:srgbClr val="F47474"/>
                </a:solidFill>
              </a:rPr>
              <a:t>observations</a:t>
            </a:r>
            <a:r>
              <a:rPr lang="sr-Latn-RS" altLang="en-US" sz="1400" b="1" dirty="0">
                <a:solidFill>
                  <a:srgbClr val="F47474"/>
                </a:solidFill>
              </a:rPr>
              <a:t> </a:t>
            </a:r>
            <a:r>
              <a:rPr lang="sr-Latn-RS" altLang="en-US" sz="1400" b="1" dirty="0" err="1">
                <a:solidFill>
                  <a:srgbClr val="F47474"/>
                </a:solidFill>
              </a:rPr>
              <a:t>about</a:t>
            </a:r>
            <a:r>
              <a:rPr lang="sr-Latn-RS" altLang="en-US" sz="1400" b="1" dirty="0">
                <a:solidFill>
                  <a:srgbClr val="F47474"/>
                </a:solidFill>
              </a:rPr>
              <a:t> </a:t>
            </a:r>
            <a:r>
              <a:rPr lang="sr-Latn-RS" altLang="en-US" sz="1400" b="1" dirty="0" err="1">
                <a:solidFill>
                  <a:srgbClr val="F47474"/>
                </a:solidFill>
              </a:rPr>
              <a:t>skin</a:t>
            </a:r>
            <a:r>
              <a:rPr lang="sr-Latn-RS" altLang="en-US" sz="1400" b="1" dirty="0">
                <a:solidFill>
                  <a:srgbClr val="F47474"/>
                </a:solidFill>
              </a:rPr>
              <a:t> </a:t>
            </a:r>
            <a:r>
              <a:rPr lang="sr-Latn-RS" altLang="en-US" sz="1400" b="1" dirty="0" err="1">
                <a:solidFill>
                  <a:srgbClr val="F47474"/>
                </a:solidFill>
              </a:rPr>
              <a:t>condition</a:t>
            </a:r>
            <a:r>
              <a:rPr lang="sr-Latn-RS" altLang="en-US" sz="1400" b="1" dirty="0">
                <a:solidFill>
                  <a:srgbClr val="F47474"/>
                </a:solidFill>
              </a:rPr>
              <a:t>, </a:t>
            </a:r>
            <a:r>
              <a:rPr lang="sr-Latn-RS" altLang="en-US" sz="1400" b="1" dirty="0" err="1">
                <a:solidFill>
                  <a:srgbClr val="F47474"/>
                </a:solidFill>
              </a:rPr>
              <a:t>lung</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heart</a:t>
            </a:r>
            <a:r>
              <a:rPr lang="sr-Latn-RS" altLang="en-US" sz="1400" b="1" dirty="0">
                <a:solidFill>
                  <a:srgbClr val="F47474"/>
                </a:solidFill>
              </a:rPr>
              <a:t> </a:t>
            </a:r>
            <a:r>
              <a:rPr lang="sr-Latn-RS" altLang="en-US" sz="1400" b="1" dirty="0" err="1">
                <a:solidFill>
                  <a:srgbClr val="F47474"/>
                </a:solidFill>
              </a:rPr>
              <a:t>sounds</a:t>
            </a:r>
            <a:r>
              <a:rPr lang="sr-Latn-RS" altLang="en-US" sz="1400" b="1" dirty="0">
                <a:solidFill>
                  <a:srgbClr val="F47474"/>
                </a:solidFill>
              </a:rPr>
              <a:t>, </a:t>
            </a:r>
            <a:r>
              <a:rPr lang="sr-Latn-RS" altLang="en-US" sz="1400" b="1" dirty="0" err="1">
                <a:solidFill>
                  <a:srgbClr val="F47474"/>
                </a:solidFill>
              </a:rPr>
              <a:t>palpation</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other</a:t>
            </a:r>
            <a:r>
              <a:rPr lang="sr-Latn-RS" altLang="en-US" sz="1400" b="1" dirty="0">
                <a:solidFill>
                  <a:srgbClr val="F47474"/>
                </a:solidFill>
              </a:rPr>
              <a:t> </a:t>
            </a:r>
            <a:r>
              <a:rPr lang="sr-Latn-RS" altLang="en-US" sz="1400" b="1" dirty="0" err="1">
                <a:solidFill>
                  <a:srgbClr val="F47474"/>
                </a:solidFill>
              </a:rPr>
              <a:t>relevant</a:t>
            </a:r>
            <a:r>
              <a:rPr lang="sr-Latn-RS" altLang="en-US" sz="1400" b="1" dirty="0">
                <a:solidFill>
                  <a:srgbClr val="F47474"/>
                </a:solidFill>
              </a:rPr>
              <a:t> </a:t>
            </a:r>
            <a:r>
              <a:rPr lang="sr-Latn-RS" altLang="en-US" sz="1400" b="1" dirty="0" err="1">
                <a:solidFill>
                  <a:srgbClr val="F47474"/>
                </a:solidFill>
              </a:rPr>
              <a:t>findings</a:t>
            </a:r>
            <a:r>
              <a:rPr lang="sr-Latn-RS" altLang="en-US" sz="1400" b="1" dirty="0">
                <a:solidFill>
                  <a:srgbClr val="F47474"/>
                </a:solidFill>
              </a:rPr>
              <a:t>.</a:t>
            </a:r>
          </a:p>
          <a:p>
            <a:pPr algn="just"/>
            <a:r>
              <a:rPr lang="sr-Latn-RS" altLang="en-US" sz="1400" b="1" dirty="0" err="1">
                <a:solidFill>
                  <a:schemeClr val="tx1"/>
                </a:solidFill>
              </a:rPr>
              <a:t>Diagnoses</a:t>
            </a:r>
            <a:r>
              <a:rPr lang="sr-Latn-RS" altLang="en-US" sz="1400" b="1" dirty="0">
                <a:solidFill>
                  <a:schemeClr val="tx1"/>
                </a:solidFill>
              </a:rPr>
              <a:t>:</a:t>
            </a:r>
            <a:r>
              <a:rPr lang="sr-Latn-RS" altLang="en-US" sz="1400" b="1" dirty="0">
                <a:solidFill>
                  <a:srgbClr val="F47474"/>
                </a:solidFill>
              </a:rPr>
              <a:t> </a:t>
            </a:r>
            <a:r>
              <a:rPr lang="sr-Latn-RS" altLang="en-US" sz="1400" b="1" dirty="0" err="1">
                <a:solidFill>
                  <a:srgbClr val="F47474"/>
                </a:solidFill>
              </a:rPr>
              <a:t>Diagnoses</a:t>
            </a:r>
            <a:r>
              <a:rPr lang="sr-Latn-RS" altLang="en-US" sz="1400" b="1" dirty="0">
                <a:solidFill>
                  <a:srgbClr val="F47474"/>
                </a:solidFill>
              </a:rPr>
              <a:t> </a:t>
            </a:r>
            <a:r>
              <a:rPr lang="sr-Latn-RS" altLang="en-US" sz="1400" b="1" dirty="0" err="1">
                <a:solidFill>
                  <a:srgbClr val="F47474"/>
                </a:solidFill>
              </a:rPr>
              <a:t>made</a:t>
            </a:r>
            <a:r>
              <a:rPr lang="sr-Latn-RS" altLang="en-US" sz="1400" b="1" dirty="0">
                <a:solidFill>
                  <a:srgbClr val="F47474"/>
                </a:solidFill>
              </a:rPr>
              <a:t> </a:t>
            </a:r>
            <a:r>
              <a:rPr lang="sr-Latn-RS" altLang="en-US" sz="1400" b="1" dirty="0" err="1">
                <a:solidFill>
                  <a:srgbClr val="F47474"/>
                </a:solidFill>
              </a:rPr>
              <a:t>based</a:t>
            </a:r>
            <a:r>
              <a:rPr lang="sr-Latn-RS" altLang="en-US" sz="1400" b="1" dirty="0">
                <a:solidFill>
                  <a:srgbClr val="F47474"/>
                </a:solidFill>
              </a:rPr>
              <a:t> on </a:t>
            </a:r>
            <a:r>
              <a:rPr lang="sr-Latn-RS" altLang="en-US" sz="1400" b="1" dirty="0" err="1">
                <a:solidFill>
                  <a:srgbClr val="F47474"/>
                </a:solidFill>
              </a:rPr>
              <a:t>gathered</a:t>
            </a:r>
            <a:r>
              <a:rPr lang="sr-Latn-RS" altLang="en-US" sz="1400" b="1" dirty="0">
                <a:solidFill>
                  <a:srgbClr val="F47474"/>
                </a:solidFill>
              </a:rPr>
              <a:t> data, </a:t>
            </a:r>
            <a:r>
              <a:rPr lang="sr-Latn-RS" altLang="en-US" sz="1400" b="1" dirty="0" err="1">
                <a:solidFill>
                  <a:srgbClr val="F47474"/>
                </a:solidFill>
              </a:rPr>
              <a:t>symptoms</a:t>
            </a:r>
            <a:r>
              <a:rPr lang="sr-Latn-RS" altLang="en-US" sz="1400" b="1" dirty="0">
                <a:solidFill>
                  <a:srgbClr val="F47474"/>
                </a:solidFill>
              </a:rPr>
              <a:t>, </a:t>
            </a:r>
            <a:r>
              <a:rPr lang="sr-Latn-RS" altLang="en-US" sz="1400" b="1" dirty="0" err="1">
                <a:solidFill>
                  <a:srgbClr val="F47474"/>
                </a:solidFill>
              </a:rPr>
              <a:t>and</a:t>
            </a:r>
            <a:r>
              <a:rPr lang="sr-Latn-RS" altLang="en-US" sz="1400" b="1" dirty="0">
                <a:solidFill>
                  <a:srgbClr val="F47474"/>
                </a:solidFill>
              </a:rPr>
              <a:t> </a:t>
            </a:r>
            <a:r>
              <a:rPr lang="sr-Latn-RS" altLang="en-US" sz="1400" b="1" dirty="0" err="1">
                <a:solidFill>
                  <a:srgbClr val="F47474"/>
                </a:solidFill>
              </a:rPr>
              <a:t>medical</a:t>
            </a:r>
            <a:r>
              <a:rPr lang="sr-Latn-RS" altLang="en-US" sz="1400" b="1" dirty="0">
                <a:solidFill>
                  <a:srgbClr val="F47474"/>
                </a:solidFill>
              </a:rPr>
              <a:t> </a:t>
            </a:r>
            <a:r>
              <a:rPr lang="sr-Latn-RS" altLang="en-US" sz="1400" b="1" dirty="0" err="1">
                <a:solidFill>
                  <a:srgbClr val="F47474"/>
                </a:solidFill>
              </a:rPr>
              <a:t>tests</a:t>
            </a:r>
            <a:r>
              <a:rPr lang="sr-Latn-RS" altLang="en-US" sz="1400" b="1" dirty="0">
                <a:solidFill>
                  <a:srgbClr val="F47474"/>
                </a:solidFill>
              </a:rPr>
              <a:t>. </a:t>
            </a:r>
            <a:r>
              <a:rPr lang="sr-Latn-RS" altLang="en-US" sz="1400" b="1" dirty="0" err="1">
                <a:solidFill>
                  <a:srgbClr val="F47474"/>
                </a:solidFill>
              </a:rPr>
              <a:t>Diagnoses</a:t>
            </a:r>
            <a:r>
              <a:rPr lang="sr-Latn-RS" altLang="en-US" sz="1400" b="1" dirty="0">
                <a:solidFill>
                  <a:srgbClr val="F47474"/>
                </a:solidFill>
              </a:rPr>
              <a:t> are </a:t>
            </a:r>
            <a:r>
              <a:rPr lang="sr-Latn-RS" altLang="en-US" sz="1400" b="1" dirty="0" err="1">
                <a:solidFill>
                  <a:srgbClr val="F47474"/>
                </a:solidFill>
              </a:rPr>
              <a:t>formulated</a:t>
            </a:r>
            <a:r>
              <a:rPr lang="sr-Latn-RS" altLang="en-US" sz="1400" b="1" dirty="0">
                <a:solidFill>
                  <a:srgbClr val="F47474"/>
                </a:solidFill>
              </a:rPr>
              <a:t> </a:t>
            </a:r>
            <a:r>
              <a:rPr lang="sr-Latn-RS" altLang="en-US" sz="1400" b="1" dirty="0" err="1">
                <a:solidFill>
                  <a:srgbClr val="F47474"/>
                </a:solidFill>
              </a:rPr>
              <a:t>using</a:t>
            </a:r>
            <a:r>
              <a:rPr lang="sr-Latn-RS" altLang="en-US" sz="1400" b="1" dirty="0">
                <a:solidFill>
                  <a:srgbClr val="F47474"/>
                </a:solidFill>
              </a:rPr>
              <a:t> standard </a:t>
            </a:r>
            <a:r>
              <a:rPr lang="sr-Latn-RS" altLang="en-US" sz="1400" b="1" dirty="0" err="1">
                <a:solidFill>
                  <a:srgbClr val="F47474"/>
                </a:solidFill>
              </a:rPr>
              <a:t>medical</a:t>
            </a:r>
            <a:r>
              <a:rPr lang="sr-Latn-RS" altLang="en-US" sz="1400" b="1" dirty="0">
                <a:solidFill>
                  <a:srgbClr val="F47474"/>
                </a:solidFill>
              </a:rPr>
              <a:t> </a:t>
            </a:r>
            <a:r>
              <a:rPr lang="sr-Latn-RS" altLang="en-US" sz="1400" b="1" dirty="0" err="1">
                <a:solidFill>
                  <a:srgbClr val="F47474"/>
                </a:solidFill>
              </a:rPr>
              <a:t>codes</a:t>
            </a:r>
            <a:r>
              <a:rPr lang="sr-Latn-RS" altLang="en-US" sz="1400" b="1" dirty="0">
                <a:solidFill>
                  <a:srgbClr val="F47474"/>
                </a:solidFill>
              </a:rPr>
              <a:t> (</a:t>
            </a:r>
            <a:r>
              <a:rPr lang="sr-Latn-RS" altLang="en-US" sz="1400" b="1" dirty="0" err="1">
                <a:solidFill>
                  <a:srgbClr val="F47474"/>
                </a:solidFill>
              </a:rPr>
              <a:t>e.g</a:t>
            </a:r>
            <a:r>
              <a:rPr lang="sr-Latn-RS" altLang="en-US" sz="1400" b="1" dirty="0">
                <a:solidFill>
                  <a:srgbClr val="F47474"/>
                </a:solidFill>
              </a:rPr>
              <a:t>., </a:t>
            </a:r>
            <a:r>
              <a:rPr lang="sr-Latn-RS" altLang="en-US" sz="1400" b="1" dirty="0" err="1">
                <a:solidFill>
                  <a:srgbClr val="F47474"/>
                </a:solidFill>
              </a:rPr>
              <a:t>International</a:t>
            </a:r>
            <a:r>
              <a:rPr lang="sr-Latn-RS" altLang="en-US" sz="1400" b="1" dirty="0">
                <a:solidFill>
                  <a:srgbClr val="F47474"/>
                </a:solidFill>
              </a:rPr>
              <a:t> </a:t>
            </a:r>
            <a:r>
              <a:rPr lang="sr-Latn-RS" altLang="en-US" sz="1400" b="1" dirty="0" err="1">
                <a:solidFill>
                  <a:srgbClr val="F47474"/>
                </a:solidFill>
              </a:rPr>
              <a:t>Classification</a:t>
            </a:r>
            <a:r>
              <a:rPr lang="sr-Latn-RS" altLang="en-US" sz="1400" b="1" dirty="0">
                <a:solidFill>
                  <a:srgbClr val="F47474"/>
                </a:solidFill>
              </a:rPr>
              <a:t> </a:t>
            </a:r>
            <a:r>
              <a:rPr lang="sr-Latn-RS" altLang="en-US" sz="1400" b="1" dirty="0" err="1">
                <a:solidFill>
                  <a:srgbClr val="F47474"/>
                </a:solidFill>
              </a:rPr>
              <a:t>of</a:t>
            </a:r>
            <a:r>
              <a:rPr lang="sr-Latn-RS" altLang="en-US" sz="1400" b="1" dirty="0">
                <a:solidFill>
                  <a:srgbClr val="F47474"/>
                </a:solidFill>
              </a:rPr>
              <a:t> </a:t>
            </a:r>
            <a:r>
              <a:rPr lang="sr-Latn-RS" altLang="en-US" sz="1400" b="1" dirty="0" err="1">
                <a:solidFill>
                  <a:srgbClr val="F47474"/>
                </a:solidFill>
              </a:rPr>
              <a:t>Diseases</a:t>
            </a:r>
            <a:r>
              <a:rPr lang="sr-Latn-RS" altLang="en-US" sz="1400" b="1" dirty="0">
                <a:solidFill>
                  <a:srgbClr val="F47474"/>
                </a:solidFill>
              </a:rPr>
              <a:t> - ICD </a:t>
            </a:r>
            <a:r>
              <a:rPr lang="sr-Latn-RS" altLang="en-US" sz="1400" b="1" dirty="0" err="1">
                <a:solidFill>
                  <a:srgbClr val="F47474"/>
                </a:solidFill>
              </a:rPr>
              <a:t>codes</a:t>
            </a:r>
            <a:r>
              <a:rPr lang="sr-Latn-RS" altLang="en-US" sz="1400" b="1" dirty="0">
                <a:solidFill>
                  <a:srgbClr val="F47474"/>
                </a:solidFill>
              </a:rPr>
              <a:t>).</a:t>
            </a:r>
          </a:p>
        </p:txBody>
      </p:sp>
      <p:pic>
        <p:nvPicPr>
          <p:cNvPr id="8" name="Picture 7" descr="6183f4c7f793e3be4639f34f_5f4d18843a8fe4cf4899cc4e_HIPAA-PHI_Thumbnail20_1_-removebg-preview"/>
          <p:cNvPicPr>
            <a:picLocks noChangeAspect="1"/>
          </p:cNvPicPr>
          <p:nvPr/>
        </p:nvPicPr>
        <p:blipFill>
          <a:blip r:embed="rId2" cstate="print"/>
          <a:stretch>
            <a:fillRect/>
          </a:stretch>
        </p:blipFill>
        <p:spPr>
          <a:xfrm>
            <a:off x="3479800" y="0"/>
            <a:ext cx="5753100" cy="393382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1316809" y="1585544"/>
            <a:ext cx="9372600" cy="0"/>
          </a:xfrm>
          <a:prstGeom prst="line">
            <a:avLst/>
          </a:prstGeom>
          <a:ln w="19050">
            <a:solidFill>
              <a:srgbClr val="F47474"/>
            </a:solidFill>
            <a:prstDash val="sysDot"/>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V="1">
            <a:off x="6024465" y="1587650"/>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cxnSp>
        <p:nvCxnSpPr>
          <p:cNvPr id="2" name="直接连接符 17"/>
          <p:cNvCxnSpPr/>
          <p:nvPr/>
        </p:nvCxnSpPr>
        <p:spPr>
          <a:xfrm>
            <a:off x="1180284" y="6276924"/>
            <a:ext cx="9372600" cy="0"/>
          </a:xfrm>
          <a:prstGeom prst="line">
            <a:avLst/>
          </a:prstGeom>
          <a:ln w="19050">
            <a:solidFill>
              <a:srgbClr val="F47474"/>
            </a:solidFill>
            <a:prstDash val="sysDot"/>
          </a:ln>
        </p:spPr>
        <p:style>
          <a:lnRef idx="1">
            <a:schemeClr val="accent1"/>
          </a:lnRef>
          <a:fillRef idx="0">
            <a:schemeClr val="accent1"/>
          </a:fillRef>
          <a:effectRef idx="0">
            <a:schemeClr val="accent1"/>
          </a:effectRef>
          <a:fontRef idx="minor">
            <a:schemeClr val="tx1"/>
          </a:fontRef>
        </p:style>
      </p:cxnSp>
      <p:sp>
        <p:nvSpPr>
          <p:cNvPr id="70" name="椭圆 18"/>
          <p:cNvSpPr/>
          <p:nvPr/>
        </p:nvSpPr>
        <p:spPr>
          <a:xfrm flipV="1">
            <a:off x="1173065" y="613361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1" name="椭圆 18"/>
          <p:cNvSpPr/>
          <p:nvPr/>
        </p:nvSpPr>
        <p:spPr>
          <a:xfrm flipV="1">
            <a:off x="10545665" y="627839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2" name="椭圆 18"/>
          <p:cNvSpPr/>
          <p:nvPr/>
        </p:nvSpPr>
        <p:spPr>
          <a:xfrm flipV="1">
            <a:off x="1317210" y="158574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3" name="椭圆 18"/>
          <p:cNvSpPr/>
          <p:nvPr/>
        </p:nvSpPr>
        <p:spPr>
          <a:xfrm flipV="1">
            <a:off x="10545665" y="144350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4" name="椭圆 18"/>
          <p:cNvSpPr/>
          <p:nvPr/>
        </p:nvSpPr>
        <p:spPr>
          <a:xfrm flipV="1">
            <a:off x="6024465" y="6394800"/>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5" name="文本占位符 2"/>
          <p:cNvSpPr>
            <a:spLocks noGrp="1"/>
          </p:cNvSpPr>
          <p:nvPr>
            <p:ph type="body" idx="1"/>
          </p:nvPr>
        </p:nvSpPr>
        <p:spPr>
          <a:xfrm>
            <a:off x="1400175" y="1736725"/>
            <a:ext cx="9652000" cy="4229735"/>
          </a:xfrm>
        </p:spPr>
        <p:txBody>
          <a:bodyPr>
            <a:normAutofit/>
          </a:bodyPr>
          <a:lstStyle/>
          <a:p>
            <a:pPr algn="just"/>
            <a:r>
              <a:rPr sz="1600" b="1">
                <a:solidFill>
                  <a:schemeClr val="tx1"/>
                </a:solidFill>
              </a:rPr>
              <a:t>Laboratory and Diagnostic Tests:</a:t>
            </a:r>
            <a:r>
              <a:rPr sz="1600" b="1">
                <a:solidFill>
                  <a:srgbClr val="F47474"/>
                </a:solidFill>
              </a:rPr>
              <a:t> Results of laboratory tests, X-rays, ultrasounds, CT and MRI scans, biopsies, and other diagnostic procedures.</a:t>
            </a:r>
          </a:p>
          <a:p>
            <a:pPr algn="just"/>
            <a:r>
              <a:rPr lang="sr-Latn-RS" altLang="en-US" sz="1600" b="1">
                <a:solidFill>
                  <a:schemeClr val="tx1"/>
                </a:solidFill>
              </a:rPr>
              <a:t>Therapeutic Plan: </a:t>
            </a:r>
            <a:r>
              <a:rPr lang="sr-Latn-RS" altLang="en-US" sz="1600" b="1">
                <a:solidFill>
                  <a:srgbClr val="F47474"/>
                </a:solidFill>
              </a:rPr>
              <a:t>Information about the prescribed therapy, including medications, doses, administration methods, and treatment duration. It may also include a plan for physical therapy, surgical procedures, or other treatments.</a:t>
            </a:r>
          </a:p>
          <a:p>
            <a:pPr algn="just"/>
            <a:r>
              <a:rPr lang="sr-Latn-RS" altLang="en-US" sz="1600" b="1">
                <a:solidFill>
                  <a:schemeClr val="tx1"/>
                </a:solidFill>
              </a:rPr>
              <a:t>Follow-up Examinations and Checks:</a:t>
            </a:r>
            <a:r>
              <a:rPr lang="sr-Latn-RS" altLang="en-US" sz="1600" b="1">
                <a:solidFill>
                  <a:srgbClr val="F47474"/>
                </a:solidFill>
              </a:rPr>
              <a:t> Planned follow-up examinations, laboratory tests, or X-rays needed to monitor the patient's progress during therapy or rehabilitation.</a:t>
            </a:r>
          </a:p>
          <a:p>
            <a:pPr algn="just"/>
            <a:r>
              <a:rPr lang="sr-Latn-RS" altLang="en-US" sz="1600" b="1">
                <a:solidFill>
                  <a:schemeClr val="tx1"/>
                </a:solidFill>
              </a:rPr>
              <a:t>Advice and Recommendations:</a:t>
            </a:r>
            <a:r>
              <a:rPr lang="sr-Latn-RS" altLang="en-US" sz="1600" b="1">
                <a:solidFill>
                  <a:srgbClr val="F47474"/>
                </a:solidFill>
              </a:rPr>
              <a:t> Information and instructions given by the doctor to the patient regarding therapy, lifestyle changes, diet, exercise, and other aspects of healthcare.</a:t>
            </a:r>
          </a:p>
          <a:p>
            <a:pPr algn="just"/>
            <a:r>
              <a:rPr lang="sr-Latn-RS" altLang="en-US" sz="1600" b="1">
                <a:solidFill>
                  <a:schemeClr val="tx1"/>
                </a:solidFill>
              </a:rPr>
              <a:t>Consultation Reports:</a:t>
            </a:r>
            <a:r>
              <a:rPr lang="sr-Latn-RS" altLang="en-US" sz="1600" b="1">
                <a:solidFill>
                  <a:srgbClr val="F47474"/>
                </a:solidFill>
              </a:rPr>
              <a:t> If the patient is referred to another specialist or expert, the medical report may contain information about the conversation, recommendations, and treatment applied.</a:t>
            </a:r>
          </a:p>
          <a:p>
            <a:pPr algn="just"/>
            <a:r>
              <a:rPr lang="sr-Latn-RS" altLang="en-US" sz="1600" b="1">
                <a:solidFill>
                  <a:schemeClr val="tx1"/>
                </a:solidFill>
              </a:rPr>
              <a:t>Follow-up Reports:</a:t>
            </a:r>
            <a:r>
              <a:rPr lang="sr-Latn-RS" altLang="en-US" sz="1600" b="1">
                <a:solidFill>
                  <a:srgbClr val="F47474"/>
                </a:solidFill>
              </a:rPr>
              <a:t> If the patient is discharged from the hospital, a follow-up report may contain information about the course of treatment, the therapy they were discharged on, instructions for home care, and the need for further examinations.</a:t>
            </a:r>
          </a:p>
          <a:p>
            <a:pPr algn="just"/>
            <a:r>
              <a:rPr lang="sr-Latn-RS" altLang="en-US" sz="1600" b="1">
                <a:solidFill>
                  <a:schemeClr val="tx1"/>
                </a:solidFill>
              </a:rPr>
              <a:t>Doctor's Signature: </a:t>
            </a:r>
            <a:r>
              <a:rPr lang="sr-Latn-RS" altLang="en-US" sz="1600" b="1">
                <a:solidFill>
                  <a:srgbClr val="F47474"/>
                </a:solidFill>
              </a:rPr>
              <a:t>The medical report is usually signed and authenticated by the examining physician.</a:t>
            </a:r>
          </a:p>
          <a:p>
            <a:pPr algn="just"/>
            <a:endParaRPr lang="sr-Latn-RS" altLang="en-US" sz="1600" b="1">
              <a:solidFill>
                <a:srgbClr val="F47474"/>
              </a:solidFill>
            </a:endParaRPr>
          </a:p>
        </p:txBody>
      </p:sp>
      <p:sp>
        <p:nvSpPr>
          <p:cNvPr id="77" name="标题 1"/>
          <p:cNvSpPr>
            <a:spLocks noGrp="1"/>
          </p:cNvSpPr>
          <p:nvPr/>
        </p:nvSpPr>
        <p:spPr>
          <a:xfrm>
            <a:off x="1119505" y="603885"/>
            <a:ext cx="9767570" cy="578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rgbClr val="877969"/>
                </a:solidFill>
                <a:latin typeface="+mj-lt"/>
                <a:ea typeface="+mj-ea"/>
                <a:cs typeface="+mj-cs"/>
              </a:defRPr>
            </a:lvl1pPr>
          </a:lstStyle>
          <a:p>
            <a:r>
              <a:rPr lang="sr-Latn-RS" altLang="en-US" sz="4300" b="1" dirty="0">
                <a:ln w="6600">
                  <a:solidFill>
                    <a:schemeClr val="accent2"/>
                  </a:solidFill>
                  <a:prstDash val="solid"/>
                </a:ln>
                <a:solidFill>
                  <a:srgbClr val="FAD6D6"/>
                </a:solidFill>
                <a:effectLst>
                  <a:outerShdw dist="38100" dir="2700000" algn="tl" rotWithShape="0">
                    <a:schemeClr val="accent2"/>
                  </a:outerShdw>
                </a:effectLst>
              </a:rPr>
              <a:t>MEDICAL REPORT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1316809" y="1585544"/>
            <a:ext cx="9372600" cy="0"/>
          </a:xfrm>
          <a:prstGeom prst="line">
            <a:avLst/>
          </a:prstGeom>
          <a:ln w="19050">
            <a:solidFill>
              <a:srgbClr val="F47474"/>
            </a:solidFill>
            <a:prstDash val="sysDot"/>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V="1">
            <a:off x="6024465" y="1587650"/>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cxnSp>
        <p:nvCxnSpPr>
          <p:cNvPr id="2" name="直接连接符 17"/>
          <p:cNvCxnSpPr/>
          <p:nvPr/>
        </p:nvCxnSpPr>
        <p:spPr>
          <a:xfrm>
            <a:off x="1180284" y="6276924"/>
            <a:ext cx="9372600" cy="0"/>
          </a:xfrm>
          <a:prstGeom prst="line">
            <a:avLst/>
          </a:prstGeom>
          <a:ln w="19050">
            <a:solidFill>
              <a:srgbClr val="F47474"/>
            </a:solidFill>
            <a:prstDash val="sysDot"/>
          </a:ln>
        </p:spPr>
        <p:style>
          <a:lnRef idx="1">
            <a:schemeClr val="accent1"/>
          </a:lnRef>
          <a:fillRef idx="0">
            <a:schemeClr val="accent1"/>
          </a:fillRef>
          <a:effectRef idx="0">
            <a:schemeClr val="accent1"/>
          </a:effectRef>
          <a:fontRef idx="minor">
            <a:schemeClr val="tx1"/>
          </a:fontRef>
        </p:style>
      </p:cxnSp>
      <p:sp>
        <p:nvSpPr>
          <p:cNvPr id="70" name="椭圆 18"/>
          <p:cNvSpPr/>
          <p:nvPr/>
        </p:nvSpPr>
        <p:spPr>
          <a:xfrm flipV="1">
            <a:off x="1173065" y="613361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1" name="椭圆 18"/>
          <p:cNvSpPr/>
          <p:nvPr/>
        </p:nvSpPr>
        <p:spPr>
          <a:xfrm flipV="1">
            <a:off x="10545665" y="627839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2" name="椭圆 18"/>
          <p:cNvSpPr/>
          <p:nvPr/>
        </p:nvSpPr>
        <p:spPr>
          <a:xfrm flipV="1">
            <a:off x="1317210" y="158574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3" name="椭圆 18"/>
          <p:cNvSpPr/>
          <p:nvPr/>
        </p:nvSpPr>
        <p:spPr>
          <a:xfrm flipV="1">
            <a:off x="10545665" y="144350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4" name="椭圆 18"/>
          <p:cNvSpPr/>
          <p:nvPr/>
        </p:nvSpPr>
        <p:spPr>
          <a:xfrm flipV="1">
            <a:off x="6025100" y="6132980"/>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5" name="文本占位符 2"/>
          <p:cNvSpPr>
            <a:spLocks noGrp="1"/>
          </p:cNvSpPr>
          <p:nvPr>
            <p:ph type="body" idx="1"/>
          </p:nvPr>
        </p:nvSpPr>
        <p:spPr>
          <a:xfrm>
            <a:off x="1317625" y="1727584"/>
            <a:ext cx="9652000" cy="4835775"/>
          </a:xfrm>
        </p:spPr>
        <p:txBody>
          <a:bodyPr>
            <a:normAutofit fontScale="90000" lnSpcReduction="10000"/>
          </a:bodyPr>
          <a:lstStyle/>
          <a:p>
            <a:pPr algn="l"/>
            <a:r>
              <a:rPr sz="2000" b="1" dirty="0">
                <a:solidFill>
                  <a:srgbClr val="C00000"/>
                </a:solidFill>
              </a:rPr>
              <a:t>Practices in healthcare institutions worldwide vary depending on the country, healthcare system, level of care, and other factors. However, there are several common characteristics and practices that are often applied in most healthcare institutions:</a:t>
            </a:r>
          </a:p>
          <a:p>
            <a:pPr algn="just"/>
            <a:r>
              <a:rPr sz="2000" b="1" dirty="0">
                <a:solidFill>
                  <a:srgbClr val="F47474"/>
                </a:solidFill>
              </a:rPr>
              <a:t>Patient Admission:</a:t>
            </a:r>
            <a:r>
              <a:rPr sz="2000" b="1" dirty="0"/>
              <a:t> Patients typically schedule appointments for examinations or come for urgent care. During admission, medical staff gather basic information about the patient and their health condition.</a:t>
            </a:r>
          </a:p>
          <a:p>
            <a:pPr algn="just"/>
            <a:r>
              <a:rPr sz="2000" b="1" dirty="0">
                <a:solidFill>
                  <a:srgbClr val="F47474"/>
                </a:solidFill>
              </a:rPr>
              <a:t>Medical History and Examination:</a:t>
            </a:r>
            <a:r>
              <a:rPr sz="2000" b="1" dirty="0"/>
              <a:t> A doctor or nurse conducts an interview with the patient to gather detailed information about medical history, symptoms, and past illnesses. After the medical history, the doctor performs a physical examination to assess the patient's condition.</a:t>
            </a:r>
          </a:p>
          <a:p>
            <a:pPr algn="just"/>
            <a:r>
              <a:rPr sz="2000" b="1" dirty="0">
                <a:solidFill>
                  <a:srgbClr val="F47474"/>
                </a:solidFill>
              </a:rPr>
              <a:t>Diagnostic Tests:</a:t>
            </a:r>
            <a:r>
              <a:rPr sz="2000" b="1" dirty="0"/>
              <a:t> If necessary, the doctor may order various diagnostic tests, such as laboratory tests, X-rays, ultrasounds, CT scans, or MRIs, to confirm a diagnosis.</a:t>
            </a:r>
          </a:p>
          <a:p>
            <a:pPr algn="l"/>
            <a:r>
              <a:rPr sz="2000" b="1" dirty="0">
                <a:solidFill>
                  <a:srgbClr val="F47474"/>
                </a:solidFill>
                <a:sym typeface="+mn-ea"/>
              </a:rPr>
              <a:t>Diagnosis Establishment: </a:t>
            </a:r>
            <a:r>
              <a:rPr sz="2000" b="1" dirty="0">
                <a:sym typeface="+mn-ea"/>
              </a:rPr>
              <a:t>Based on the collected information and diagnostic tests, the doctor establishes a diagnosis and recommends therapy or treatment.</a:t>
            </a:r>
            <a:endParaRPr sz="2000" b="1" dirty="0"/>
          </a:p>
          <a:p>
            <a:pPr algn="l"/>
            <a:r>
              <a:rPr sz="2000" b="1" dirty="0">
                <a:solidFill>
                  <a:srgbClr val="F47474"/>
                </a:solidFill>
                <a:sym typeface="+mn-ea"/>
              </a:rPr>
              <a:t>Therapy and Treatment: </a:t>
            </a:r>
            <a:r>
              <a:rPr sz="2000" b="1" dirty="0">
                <a:sym typeface="+mn-ea"/>
              </a:rPr>
              <a:t>Depending on the diagnosis, the doctor prescribes an appropriate treatment, including medications, surgical procedures, physical therapy, or other interventions.</a:t>
            </a:r>
          </a:p>
          <a:p>
            <a:pPr algn="l"/>
            <a:r>
              <a:rPr sz="2000" b="1" dirty="0">
                <a:solidFill>
                  <a:srgbClr val="F47474"/>
                </a:solidFill>
                <a:sym typeface="+mn-ea"/>
              </a:rPr>
              <a:t>Monitoring and Follow-up:</a:t>
            </a:r>
            <a:r>
              <a:rPr sz="2000" b="1" dirty="0">
                <a:sym typeface="+mn-ea"/>
              </a:rPr>
              <a:t> Patients are often scheduled for monitoring and follow-up appointments to track the progress of therapy and ensure desired results are achieved.</a:t>
            </a:r>
            <a:endParaRPr sz="2000" b="1" dirty="0"/>
          </a:p>
          <a:p>
            <a:pPr marL="0" indent="0" algn="l">
              <a:buNone/>
            </a:pPr>
            <a:endParaRPr sz="2000" b="1" dirty="0">
              <a:sym typeface="+mn-ea"/>
            </a:endParaRPr>
          </a:p>
          <a:p>
            <a:pPr algn="just"/>
            <a:endParaRPr sz="1600" b="1" dirty="0"/>
          </a:p>
        </p:txBody>
      </p:sp>
      <p:sp>
        <p:nvSpPr>
          <p:cNvPr id="77" name="标题 1"/>
          <p:cNvSpPr>
            <a:spLocks noGrp="1"/>
          </p:cNvSpPr>
          <p:nvPr/>
        </p:nvSpPr>
        <p:spPr>
          <a:xfrm>
            <a:off x="1119505" y="603885"/>
            <a:ext cx="9767570" cy="578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rgbClr val="877969"/>
                </a:solidFill>
                <a:latin typeface="+mj-lt"/>
                <a:ea typeface="+mj-ea"/>
                <a:cs typeface="+mj-cs"/>
              </a:defRPr>
            </a:lvl1pPr>
          </a:lstStyle>
          <a:p>
            <a:r>
              <a:rPr lang="sr-Latn-RS" altLang="en-US" sz="4300" b="1" dirty="0">
                <a:ln w="6600">
                  <a:solidFill>
                    <a:schemeClr val="accent2"/>
                  </a:solidFill>
                  <a:prstDash val="solid"/>
                </a:ln>
                <a:solidFill>
                  <a:srgbClr val="FAD6D6"/>
                </a:solidFill>
                <a:effectLst>
                  <a:outerShdw dist="38100" dir="2700000" algn="tl" rotWithShape="0">
                    <a:schemeClr val="accent2"/>
                  </a:outerShdw>
                </a:effectLst>
              </a:rPr>
              <a:t>MEDICAL REPORT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8490" y="3302635"/>
            <a:ext cx="10955020" cy="1065530"/>
          </a:xfrm>
        </p:spPr>
        <p:txBody>
          <a:bodyPr>
            <a:normAutofit/>
          </a:bodyPr>
          <a:lstStyle/>
          <a:p>
            <a:r>
              <a:rPr lang="sr-Latn-RS" altLang="en-US" sz="5400" b="1" dirty="0"/>
              <a:t>Global Importance and Impact</a:t>
            </a:r>
          </a:p>
        </p:txBody>
      </p:sp>
      <p:sp>
        <p:nvSpPr>
          <p:cNvPr id="3" name="文本占位符 2"/>
          <p:cNvSpPr>
            <a:spLocks noGrp="1"/>
          </p:cNvSpPr>
          <p:nvPr>
            <p:ph type="body" idx="1"/>
          </p:nvPr>
        </p:nvSpPr>
        <p:spPr>
          <a:xfrm>
            <a:off x="1029970" y="4583430"/>
            <a:ext cx="10132695" cy="798195"/>
          </a:xfrm>
        </p:spPr>
        <p:txBody>
          <a:bodyPr>
            <a:noAutofit/>
          </a:bodyPr>
          <a:lstStyle/>
          <a:p>
            <a:pPr algn="just"/>
            <a:r>
              <a:rPr lang="en-US" altLang="zh-CN" sz="1800" b="1" dirty="0"/>
              <a:t>In a world that is increasingly interconnected, the impact of Health Information Systems extends beyond national borders. With the potential to bridge geographical and cultural gaps, HIS brings healthcare professionals, researchers, and policymakers together in a collaborative ecosystem. This global connectivity fosters the sharing of best practices, medical research, and epidemiological data, thereby contributing to the collective understanding of health trends, disease prevention, and treatment strategies</a:t>
            </a:r>
          </a:p>
        </p:txBody>
      </p:sp>
      <p:pic>
        <p:nvPicPr>
          <p:cNvPr id="4" name="Picture 3" descr="Health-Records"/>
          <p:cNvPicPr>
            <a:picLocks noChangeAspect="1"/>
          </p:cNvPicPr>
          <p:nvPr/>
        </p:nvPicPr>
        <p:blipFill>
          <a:blip r:embed="rId2" cstate="print"/>
          <a:stretch>
            <a:fillRect/>
          </a:stretch>
        </p:blipFill>
        <p:spPr>
          <a:xfrm>
            <a:off x="4029710" y="1235710"/>
            <a:ext cx="4133850" cy="206692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1316809" y="1585544"/>
            <a:ext cx="9372600" cy="0"/>
          </a:xfrm>
          <a:prstGeom prst="line">
            <a:avLst/>
          </a:prstGeom>
          <a:ln w="19050">
            <a:solidFill>
              <a:srgbClr val="F47474"/>
            </a:solidFill>
            <a:prstDash val="sysDot"/>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V="1">
            <a:off x="6024465" y="1587650"/>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cxnSp>
        <p:nvCxnSpPr>
          <p:cNvPr id="2" name="直接连接符 17"/>
          <p:cNvCxnSpPr/>
          <p:nvPr/>
        </p:nvCxnSpPr>
        <p:spPr>
          <a:xfrm>
            <a:off x="1180284" y="6276924"/>
            <a:ext cx="9372600" cy="0"/>
          </a:xfrm>
          <a:prstGeom prst="line">
            <a:avLst/>
          </a:prstGeom>
          <a:ln w="19050">
            <a:solidFill>
              <a:srgbClr val="F47474"/>
            </a:solidFill>
            <a:prstDash val="sysDot"/>
          </a:ln>
        </p:spPr>
        <p:style>
          <a:lnRef idx="1">
            <a:schemeClr val="accent1"/>
          </a:lnRef>
          <a:fillRef idx="0">
            <a:schemeClr val="accent1"/>
          </a:fillRef>
          <a:effectRef idx="0">
            <a:schemeClr val="accent1"/>
          </a:effectRef>
          <a:fontRef idx="minor">
            <a:schemeClr val="tx1"/>
          </a:fontRef>
        </p:style>
      </p:cxnSp>
      <p:sp>
        <p:nvSpPr>
          <p:cNvPr id="70" name="椭圆 18"/>
          <p:cNvSpPr/>
          <p:nvPr/>
        </p:nvSpPr>
        <p:spPr>
          <a:xfrm flipV="1">
            <a:off x="1173065" y="613361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1" name="椭圆 18"/>
          <p:cNvSpPr/>
          <p:nvPr/>
        </p:nvSpPr>
        <p:spPr>
          <a:xfrm flipV="1">
            <a:off x="10545665" y="627839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2" name="椭圆 18"/>
          <p:cNvSpPr/>
          <p:nvPr/>
        </p:nvSpPr>
        <p:spPr>
          <a:xfrm flipV="1">
            <a:off x="1317210" y="158574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3" name="椭圆 18"/>
          <p:cNvSpPr/>
          <p:nvPr/>
        </p:nvSpPr>
        <p:spPr>
          <a:xfrm flipV="1">
            <a:off x="10545665" y="1443505"/>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4" name="椭圆 18"/>
          <p:cNvSpPr/>
          <p:nvPr/>
        </p:nvSpPr>
        <p:spPr>
          <a:xfrm flipV="1">
            <a:off x="6025100" y="6132980"/>
            <a:ext cx="144379" cy="144379"/>
          </a:xfrm>
          <a:prstGeom prst="ellipse">
            <a:avLst/>
          </a:prstGeom>
          <a:noFill/>
          <a:ln w="19050">
            <a:solidFill>
              <a:srgbClr val="F474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3813"/>
              </a:solidFill>
            </a:endParaRPr>
          </a:p>
        </p:txBody>
      </p:sp>
      <p:sp>
        <p:nvSpPr>
          <p:cNvPr id="75" name="文本占位符 2"/>
          <p:cNvSpPr>
            <a:spLocks noGrp="1"/>
          </p:cNvSpPr>
          <p:nvPr>
            <p:ph type="body" idx="1"/>
          </p:nvPr>
        </p:nvSpPr>
        <p:spPr>
          <a:xfrm>
            <a:off x="1261564" y="1585543"/>
            <a:ext cx="9652000" cy="5008287"/>
          </a:xfrm>
        </p:spPr>
        <p:txBody>
          <a:bodyPr>
            <a:noAutofit/>
          </a:bodyPr>
          <a:lstStyle/>
          <a:p>
            <a:pPr algn="l"/>
            <a:r>
              <a:rPr sz="1800" b="1" dirty="0">
                <a:solidFill>
                  <a:srgbClr val="F47474"/>
                </a:solidFill>
              </a:rPr>
              <a:t>Hospitalization:</a:t>
            </a:r>
            <a:r>
              <a:rPr sz="1800" b="1" dirty="0"/>
              <a:t> In more serious cases, patients may be hospitalized to receive intensive care and treatment.</a:t>
            </a:r>
          </a:p>
          <a:p>
            <a:pPr algn="l"/>
            <a:r>
              <a:rPr sz="1800" b="1" dirty="0">
                <a:solidFill>
                  <a:srgbClr val="F47474"/>
                </a:solidFill>
              </a:rPr>
              <a:t>Electronic Health Records: </a:t>
            </a:r>
            <a:r>
              <a:rPr sz="1800" b="1" dirty="0"/>
              <a:t>Patient information, diagnoses, treatments, and examinations are often recorded in electronic health records for easier tracking and data sharing.</a:t>
            </a:r>
          </a:p>
          <a:p>
            <a:pPr algn="l"/>
            <a:r>
              <a:rPr sz="1800" b="1" dirty="0">
                <a:solidFill>
                  <a:srgbClr val="F47474"/>
                </a:solidFill>
              </a:rPr>
              <a:t>Prevention and Education:</a:t>
            </a:r>
            <a:r>
              <a:rPr sz="1800" b="1" dirty="0"/>
              <a:t> Healthcare institutions often conduct campaigns for disease prevention and health promotion. Educating patients about the importance of prevention, proper nutrition, exercise, and other aspects of a healthy lifestyle is also part of the practice.</a:t>
            </a:r>
          </a:p>
          <a:p>
            <a:pPr algn="l"/>
            <a:r>
              <a:rPr sz="1800" b="1" dirty="0">
                <a:solidFill>
                  <a:srgbClr val="F47474"/>
                </a:solidFill>
              </a:rPr>
              <a:t>Research:</a:t>
            </a:r>
            <a:r>
              <a:rPr sz="1800" b="1" dirty="0"/>
              <a:t> Medical research is conducted in some healthcare institutions to advance therapies, diagnostic techniques, and understanding of medical conditions.</a:t>
            </a:r>
          </a:p>
          <a:p>
            <a:pPr algn="l"/>
            <a:r>
              <a:rPr sz="1800" b="1" dirty="0">
                <a:solidFill>
                  <a:srgbClr val="F47474"/>
                </a:solidFill>
              </a:rPr>
              <a:t>Collaboration and Teamwork:</a:t>
            </a:r>
            <a:r>
              <a:rPr sz="1800" b="1" dirty="0"/>
              <a:t> Healthcare institutions often work as a team, involving collaboration among doctors, nurses, technicians, pharmacists, and other experts to provide the best possible care to patients.</a:t>
            </a:r>
          </a:p>
          <a:p>
            <a:pPr algn="l"/>
            <a:r>
              <a:rPr sz="1800" b="1" dirty="0">
                <a:solidFill>
                  <a:srgbClr val="F47474"/>
                </a:solidFill>
              </a:rPr>
              <a:t>Documentation and Regulations: </a:t>
            </a:r>
            <a:r>
              <a:rPr sz="1800" b="1" dirty="0"/>
              <a:t>Medical documentation is carefully maintained to enable patient tracking, therapy evaluation, and research support. Regulatory bodies and healthcare organizations often establish standards for practice and patient safety.</a:t>
            </a:r>
          </a:p>
          <a:p>
            <a:pPr algn="l"/>
            <a:endParaRPr sz="1500" b="1" dirty="0"/>
          </a:p>
        </p:txBody>
      </p:sp>
      <p:sp>
        <p:nvSpPr>
          <p:cNvPr id="77" name="标题 1"/>
          <p:cNvSpPr>
            <a:spLocks noGrp="1"/>
          </p:cNvSpPr>
          <p:nvPr/>
        </p:nvSpPr>
        <p:spPr>
          <a:xfrm>
            <a:off x="1119505" y="603885"/>
            <a:ext cx="9767570" cy="578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rgbClr val="877969"/>
                </a:solidFill>
                <a:latin typeface="+mj-lt"/>
                <a:ea typeface="+mj-ea"/>
                <a:cs typeface="+mj-cs"/>
              </a:defRPr>
            </a:lvl1pPr>
          </a:lstStyle>
          <a:p>
            <a:r>
              <a:rPr lang="sr-Latn-RS" altLang="en-US" sz="4300" b="1" dirty="0">
                <a:ln w="6600">
                  <a:solidFill>
                    <a:schemeClr val="accent2"/>
                  </a:solidFill>
                  <a:prstDash val="solid"/>
                </a:ln>
                <a:solidFill>
                  <a:srgbClr val="FAD6D6"/>
                </a:solidFill>
                <a:effectLst>
                  <a:outerShdw dist="38100" dir="2700000" algn="tl" rotWithShape="0">
                    <a:schemeClr val="accent2"/>
                  </a:outerShdw>
                </a:effectLst>
              </a:rPr>
              <a:t>MEDICAL REPORT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da2edbf7c34fd73ed79784235e27aa29"/>
          <p:cNvPicPr>
            <a:picLocks noChangeAspect="1"/>
          </p:cNvPicPr>
          <p:nvPr/>
        </p:nvPicPr>
        <p:blipFill>
          <a:blip r:embed="rId3" cstate="print"/>
          <a:srcRect l="6275" r="5855"/>
          <a:stretch>
            <a:fillRect/>
          </a:stretch>
        </p:blipFill>
        <p:spPr>
          <a:xfrm>
            <a:off x="-81280" y="0"/>
            <a:ext cx="4439920" cy="6858000"/>
          </a:xfrm>
          <a:prstGeom prst="rect">
            <a:avLst/>
          </a:prstGeom>
        </p:spPr>
      </p:pic>
      <p:pic>
        <p:nvPicPr>
          <p:cNvPr id="5" name="Picture 4" descr="Medical-Report-Form"/>
          <p:cNvPicPr>
            <a:picLocks noChangeAspect="1"/>
          </p:cNvPicPr>
          <p:nvPr/>
        </p:nvPicPr>
        <p:blipFill>
          <a:blip r:embed="rId4" cstate="print"/>
          <a:srcRect l="4610" r="5254"/>
          <a:stretch>
            <a:fillRect/>
          </a:stretch>
        </p:blipFill>
        <p:spPr>
          <a:xfrm>
            <a:off x="4178301" y="0"/>
            <a:ext cx="4439920" cy="6858000"/>
          </a:xfrm>
          <a:prstGeom prst="rect">
            <a:avLst/>
          </a:prstGeom>
        </p:spPr>
      </p:pic>
      <p:pic>
        <p:nvPicPr>
          <p:cNvPr id="7" name="Picture 6" descr="original"/>
          <p:cNvPicPr>
            <a:picLocks noChangeAspect="1"/>
          </p:cNvPicPr>
          <p:nvPr/>
        </p:nvPicPr>
        <p:blipFill>
          <a:blip r:embed="rId5" cstate="print"/>
          <a:srcRect l="4734" r="6475"/>
          <a:stretch>
            <a:fillRect/>
          </a:stretch>
        </p:blipFill>
        <p:spPr>
          <a:xfrm>
            <a:off x="8432800" y="0"/>
            <a:ext cx="3759200" cy="6858000"/>
          </a:xfrm>
          <a:prstGeom prst="rect">
            <a:avLst/>
          </a:prstGeom>
        </p:spPr>
      </p:pic>
      <p:sp>
        <p:nvSpPr>
          <p:cNvPr id="8" name="矩形 7"/>
          <p:cNvSpPr/>
          <p:nvPr/>
        </p:nvSpPr>
        <p:spPr>
          <a:xfrm>
            <a:off x="8529466" y="6295786"/>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en-US" dirty="0">
                <a:solidFill>
                  <a:schemeClr val="bg1"/>
                </a:solidFill>
              </a:rPr>
              <a:t>3</a:t>
            </a:r>
          </a:p>
        </p:txBody>
      </p:sp>
      <p:sp>
        <p:nvSpPr>
          <p:cNvPr id="9" name="矩形 7"/>
          <p:cNvSpPr/>
          <p:nvPr/>
        </p:nvSpPr>
        <p:spPr>
          <a:xfrm>
            <a:off x="-81134" y="6295786"/>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endParaRPr lang="zh-CN" altLang="en-US" dirty="0">
              <a:solidFill>
                <a:schemeClr val="bg1"/>
              </a:solidFill>
            </a:endParaRPr>
          </a:p>
        </p:txBody>
      </p:sp>
      <p:sp>
        <p:nvSpPr>
          <p:cNvPr id="10" name="矩形 7"/>
          <p:cNvSpPr/>
          <p:nvPr/>
        </p:nvSpPr>
        <p:spPr>
          <a:xfrm>
            <a:off x="4415301" y="6295786"/>
            <a:ext cx="494675" cy="494675"/>
          </a:xfrm>
          <a:prstGeom prst="rect">
            <a:avLst/>
          </a:prstGeom>
          <a:solidFill>
            <a:srgbClr val="F47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ltLang="zh-CN" dirty="0">
                <a:solidFill>
                  <a:schemeClr val="bg1"/>
                </a:solidFill>
              </a:rPr>
              <a:t>2</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24131" y="4094163"/>
            <a:ext cx="6645302" cy="2387600"/>
          </a:xfrm>
        </p:spPr>
        <p:txBody>
          <a:bodyPr>
            <a:normAutofit/>
            <a:scene3d>
              <a:camera prst="orthographicFront"/>
              <a:lightRig rig="threePt" dir="t"/>
            </a:scene3d>
          </a:bodyPr>
          <a:lstStyle/>
          <a:p>
            <a:pPr algn="ctr"/>
            <a:r>
              <a:rPr lang="en-US" altLang="zh-CN" sz="4800" b="1" dirty="0">
                <a:ln w="6600">
                  <a:solidFill>
                    <a:schemeClr val="accent2"/>
                  </a:solidFill>
                  <a:prstDash val="solid"/>
                </a:ln>
                <a:solidFill>
                  <a:srgbClr val="F47474"/>
                </a:solidFill>
                <a:effectLst>
                  <a:outerShdw dist="38100" dir="2700000" algn="tl" rotWithShape="0">
                    <a:schemeClr val="accent2"/>
                  </a:outerShdw>
                </a:effectLst>
              </a:rPr>
              <a:t>THANK  YOU</a:t>
            </a:r>
            <a:r>
              <a:rPr lang="sr-Latn-RS" altLang="en-US" sz="4800" b="1" dirty="0">
                <a:ln w="6600">
                  <a:solidFill>
                    <a:schemeClr val="accent2"/>
                  </a:solidFill>
                  <a:prstDash val="solid"/>
                </a:ln>
                <a:solidFill>
                  <a:srgbClr val="F47474"/>
                </a:solidFill>
                <a:effectLst>
                  <a:outerShdw dist="38100" dir="2700000" algn="tl" rotWithShape="0">
                    <a:schemeClr val="accent2"/>
                  </a:outerShdw>
                </a:effectLst>
              </a:rPr>
              <a:t> FOR YOUR ATTENTION!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7805" y="3288030"/>
            <a:ext cx="11974195" cy="1065530"/>
          </a:xfrm>
        </p:spPr>
        <p:txBody>
          <a:bodyPr>
            <a:normAutofit/>
          </a:bodyPr>
          <a:lstStyle/>
          <a:p>
            <a:r>
              <a:rPr lang="sr-Latn-RS" altLang="en-US" sz="5400" b="1" dirty="0"/>
              <a:t>Challenges and Considerations</a:t>
            </a:r>
          </a:p>
        </p:txBody>
      </p:sp>
      <p:sp>
        <p:nvSpPr>
          <p:cNvPr id="3" name="文本占位符 2"/>
          <p:cNvSpPr>
            <a:spLocks noGrp="1"/>
          </p:cNvSpPr>
          <p:nvPr>
            <p:ph type="body" idx="1"/>
          </p:nvPr>
        </p:nvSpPr>
        <p:spPr>
          <a:xfrm>
            <a:off x="1479550" y="4583430"/>
            <a:ext cx="9233535" cy="798195"/>
          </a:xfrm>
        </p:spPr>
        <p:txBody>
          <a:bodyPr>
            <a:noAutofit/>
          </a:bodyPr>
          <a:lstStyle/>
          <a:p>
            <a:pPr algn="just"/>
            <a:r>
              <a:rPr lang="en-US" altLang="zh-CN" sz="1800" b="1" dirty="0"/>
              <a:t>While the benefits of Health Information Systems are vast, their implementation on a global scale is not without challenges. Interoperability, data security, and privacy concerns are among the key issues that demand careful attention. As healthcare organizations strive to harmonize their systems with diverse technological infrastructures and adhere to international standards, the importance of ensuring secure data exchange and protecting patient privacy becomes paramount.</a:t>
            </a:r>
          </a:p>
        </p:txBody>
      </p:sp>
      <p:pic>
        <p:nvPicPr>
          <p:cNvPr id="7" name="Picture 6" descr="Health-Records"/>
          <p:cNvPicPr>
            <a:picLocks noChangeAspect="1"/>
          </p:cNvPicPr>
          <p:nvPr/>
        </p:nvPicPr>
        <p:blipFill>
          <a:blip r:embed="rId2" cstate="print"/>
          <a:stretch>
            <a:fillRect/>
          </a:stretch>
        </p:blipFill>
        <p:spPr>
          <a:xfrm>
            <a:off x="3813175" y="1221105"/>
            <a:ext cx="4133850" cy="20669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gn="ctr"/>
            <a:r>
              <a:rPr lang="en-US" altLang="zh-CN" b="1" dirty="0">
                <a:ln w="6600">
                  <a:solidFill>
                    <a:schemeClr val="accent2"/>
                  </a:solidFill>
                  <a:prstDash val="solid"/>
                </a:ln>
                <a:solidFill>
                  <a:srgbClr val="F9ACAB"/>
                </a:solidFill>
                <a:effectLst>
                  <a:outerShdw blurRad="38100" dist="38100" dir="2700000" algn="tl">
                    <a:srgbClr val="000000">
                      <a:alpha val="43137"/>
                    </a:srgbClr>
                  </a:outerShdw>
                </a:effectLst>
              </a:rPr>
              <a:t>The importance of information systems in improving healthcare</a:t>
            </a:r>
          </a:p>
        </p:txBody>
      </p:sp>
      <p:sp>
        <p:nvSpPr>
          <p:cNvPr id="3" name="Freeform 55"/>
          <p:cNvSpPr>
            <a:spLocks noEditPoints="1"/>
          </p:cNvSpPr>
          <p:nvPr/>
        </p:nvSpPr>
        <p:spPr bwMode="auto">
          <a:xfrm>
            <a:off x="5216475" y="3252830"/>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sp>
        <p:nvSpPr>
          <p:cNvPr id="5" name="矩形 4"/>
          <p:cNvSpPr/>
          <p:nvPr/>
        </p:nvSpPr>
        <p:spPr>
          <a:xfrm>
            <a:off x="341630" y="2994025"/>
            <a:ext cx="4715510" cy="953135"/>
          </a:xfrm>
          <a:prstGeom prst="rect">
            <a:avLst/>
          </a:prstGeom>
        </p:spPr>
        <p:txBody>
          <a:bodyPr wrap="square">
            <a:spAutoFit/>
          </a:bodyPr>
          <a:lstStyle/>
          <a:p>
            <a:pPr algn="just"/>
            <a:r>
              <a:rPr sz="1400" b="1" u="sng" dirty="0">
                <a:solidFill>
                  <a:srgbClr val="603813"/>
                </a:solidFill>
              </a:rPr>
              <a:t>Efficiency and Access to Information</a:t>
            </a:r>
            <a:r>
              <a:rPr sz="1400" b="1" dirty="0">
                <a:solidFill>
                  <a:srgbClr val="603813"/>
                </a:solidFill>
              </a:rPr>
              <a:t>: Information systems enable quick and precise exchange of information among healthcare professionals, reducing decision-making time and improving access to relevant medical data.</a:t>
            </a:r>
          </a:p>
        </p:txBody>
      </p:sp>
      <p:sp>
        <p:nvSpPr>
          <p:cNvPr id="6" name="Freeform 55"/>
          <p:cNvSpPr>
            <a:spLocks noEditPoints="1"/>
          </p:cNvSpPr>
          <p:nvPr/>
        </p:nvSpPr>
        <p:spPr bwMode="auto">
          <a:xfrm>
            <a:off x="5216475" y="4399106"/>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sp>
        <p:nvSpPr>
          <p:cNvPr id="7" name="矩形 6"/>
          <p:cNvSpPr/>
          <p:nvPr/>
        </p:nvSpPr>
        <p:spPr>
          <a:xfrm>
            <a:off x="341630" y="4162425"/>
            <a:ext cx="4715510" cy="1168400"/>
          </a:xfrm>
          <a:prstGeom prst="rect">
            <a:avLst/>
          </a:prstGeom>
        </p:spPr>
        <p:txBody>
          <a:bodyPr wrap="square">
            <a:spAutoFit/>
          </a:bodyPr>
          <a:lstStyle/>
          <a:p>
            <a:pPr algn="just"/>
            <a:r>
              <a:rPr sz="1400" b="1" u="sng" dirty="0">
                <a:solidFill>
                  <a:srgbClr val="603813"/>
                </a:solidFill>
              </a:rPr>
              <a:t>Error Reduction and Diagnostic Enhancement:</a:t>
            </a:r>
            <a:r>
              <a:rPr sz="1400" u="sng" dirty="0">
                <a:solidFill>
                  <a:srgbClr val="603813"/>
                </a:solidFill>
              </a:rPr>
              <a:t> </a:t>
            </a:r>
            <a:r>
              <a:rPr sz="1400" b="1" dirty="0">
                <a:solidFill>
                  <a:srgbClr val="603813"/>
                </a:solidFill>
              </a:rPr>
              <a:t>These systems decrease the likelihood of errors in diagnosis and treatment by allowing tracking of patients' historical data, laboratory results, and medical recommendations, providing a comprehensive view of the patient's condition.</a:t>
            </a:r>
          </a:p>
        </p:txBody>
      </p:sp>
      <p:sp>
        <p:nvSpPr>
          <p:cNvPr id="8" name="Freeform 55"/>
          <p:cNvSpPr>
            <a:spLocks noEditPoints="1"/>
          </p:cNvSpPr>
          <p:nvPr/>
        </p:nvSpPr>
        <p:spPr bwMode="auto">
          <a:xfrm>
            <a:off x="5216475" y="5681722"/>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sp>
        <p:nvSpPr>
          <p:cNvPr id="9" name="矩形 8"/>
          <p:cNvSpPr/>
          <p:nvPr/>
        </p:nvSpPr>
        <p:spPr>
          <a:xfrm>
            <a:off x="285750" y="5474335"/>
            <a:ext cx="4640580" cy="1168400"/>
          </a:xfrm>
          <a:prstGeom prst="rect">
            <a:avLst/>
          </a:prstGeom>
        </p:spPr>
        <p:txBody>
          <a:bodyPr wrap="square">
            <a:spAutoFit/>
          </a:bodyPr>
          <a:lstStyle/>
          <a:p>
            <a:pPr algn="just"/>
            <a:r>
              <a:rPr sz="1400" b="1" u="sng" dirty="0">
                <a:solidFill>
                  <a:srgbClr val="603813"/>
                </a:solidFill>
              </a:rPr>
              <a:t>Better Planning and Resource Allocation: </a:t>
            </a:r>
            <a:r>
              <a:rPr sz="1400" b="1" dirty="0">
                <a:solidFill>
                  <a:srgbClr val="603813"/>
                </a:solidFill>
              </a:rPr>
              <a:t>Information systems facilitate effective monitoring of epidemiological trends, analysis of medical resources, and improved resource allocation in emergency situations, enhancing healthcare resource management.</a:t>
            </a:r>
          </a:p>
        </p:txBody>
      </p:sp>
      <p:cxnSp>
        <p:nvCxnSpPr>
          <p:cNvPr id="10" name="直接连接符 9"/>
          <p:cNvCxnSpPr/>
          <p:nvPr/>
        </p:nvCxnSpPr>
        <p:spPr>
          <a:xfrm>
            <a:off x="587375" y="2853055"/>
            <a:ext cx="5431790" cy="3429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839788" y="2081798"/>
            <a:ext cx="10641012" cy="460375"/>
          </a:xfrm>
          <a:prstGeom prst="rect">
            <a:avLst/>
          </a:prstGeom>
        </p:spPr>
        <p:txBody>
          <a:bodyPr wrap="square">
            <a:spAutoFit/>
          </a:bodyPr>
          <a:lstStyle/>
          <a:p>
            <a:pPr algn="ctr"/>
            <a:r>
              <a:rPr lang="zh-CN" altLang="en-US" sz="2400" b="1" dirty="0">
                <a:solidFill>
                  <a:srgbClr val="603813"/>
                </a:solidFill>
              </a:rPr>
              <a:t>Information systems play a crucial role in enhancing healthcare</a:t>
            </a:r>
            <a:r>
              <a:rPr lang="sr-Latn-RS" altLang="zh-CN" sz="2400" b="1" dirty="0">
                <a:solidFill>
                  <a:srgbClr val="603813"/>
                </a:solidFill>
              </a:rPr>
              <a:t>!</a:t>
            </a:r>
            <a:r>
              <a:rPr lang="zh-CN" altLang="en-US" dirty="0">
                <a:solidFill>
                  <a:srgbClr val="603813"/>
                </a:solidFill>
              </a:rPr>
              <a:t> </a:t>
            </a:r>
          </a:p>
        </p:txBody>
      </p:sp>
      <p:pic>
        <p:nvPicPr>
          <p:cNvPr id="13" name="Picture 12" descr="6183f4c7f793e3be4639f34f_5f4d18843a8fe4cf4899cc4e_HIPAA-PHI_Thumbnail20_1_-removebg-preview"/>
          <p:cNvPicPr>
            <a:picLocks noChangeAspect="1"/>
          </p:cNvPicPr>
          <p:nvPr/>
        </p:nvPicPr>
        <p:blipFill>
          <a:blip r:embed="rId2" cstate="print"/>
          <a:stretch>
            <a:fillRect/>
          </a:stretch>
        </p:blipFill>
        <p:spPr>
          <a:xfrm>
            <a:off x="6203950" y="2708910"/>
            <a:ext cx="5753100" cy="39338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gn="ctr"/>
            <a:r>
              <a:rPr lang="en-US" altLang="zh-CN" b="1" dirty="0">
                <a:ln w="6600">
                  <a:solidFill>
                    <a:schemeClr val="accent2"/>
                  </a:solidFill>
                  <a:prstDash val="solid"/>
                </a:ln>
                <a:solidFill>
                  <a:srgbClr val="F9ACAB"/>
                </a:solidFill>
                <a:effectLst>
                  <a:outerShdw dist="38100" dir="2700000" algn="tl" rotWithShape="0">
                    <a:schemeClr val="accent2"/>
                  </a:outerShdw>
                </a:effectLst>
              </a:rPr>
              <a:t>Basic Characteristics and Functions of</a:t>
            </a:r>
            <a:br>
              <a:rPr lang="en-US" altLang="zh-CN" b="1" dirty="0">
                <a:ln w="6600">
                  <a:solidFill>
                    <a:schemeClr val="accent2"/>
                  </a:solidFill>
                  <a:prstDash val="solid"/>
                </a:ln>
                <a:solidFill>
                  <a:srgbClr val="F9ACAB"/>
                </a:solidFill>
                <a:effectLst>
                  <a:outerShdw dist="38100" dir="2700000" algn="tl" rotWithShape="0">
                    <a:schemeClr val="accent2"/>
                  </a:outerShdw>
                </a:effectLst>
              </a:rPr>
            </a:br>
            <a:r>
              <a:rPr lang="en-US" altLang="zh-CN" b="1" dirty="0">
                <a:ln w="6600">
                  <a:solidFill>
                    <a:schemeClr val="accent2"/>
                  </a:solidFill>
                  <a:prstDash val="solid"/>
                </a:ln>
                <a:solidFill>
                  <a:srgbClr val="F9ACAB"/>
                </a:solidFill>
                <a:effectLst>
                  <a:outerShdw dist="38100" dir="2700000" algn="tl" rotWithShape="0">
                    <a:schemeClr val="accent2"/>
                  </a:outerShdw>
                </a:effectLst>
              </a:rPr>
              <a:t> Health Information Systems (HIS)</a:t>
            </a:r>
          </a:p>
        </p:txBody>
      </p:sp>
      <p:sp>
        <p:nvSpPr>
          <p:cNvPr id="3" name="矩形 2"/>
          <p:cNvSpPr/>
          <p:nvPr/>
        </p:nvSpPr>
        <p:spPr>
          <a:xfrm>
            <a:off x="409258" y="3429000"/>
            <a:ext cx="4027170" cy="1661993"/>
          </a:xfrm>
          <a:prstGeom prst="rect">
            <a:avLst/>
          </a:prstGeom>
        </p:spPr>
        <p:txBody>
          <a:bodyPr wrap="square">
            <a:spAutoFit/>
          </a:bodyPr>
          <a:lstStyle/>
          <a:p>
            <a:pPr algn="just"/>
            <a:r>
              <a:rPr lang="zh-CN" altLang="en-US" b="1" dirty="0">
                <a:solidFill>
                  <a:srgbClr val="F9ACAB"/>
                </a:solidFill>
              </a:rPr>
              <a:t>Health Information Systems (HIS)</a:t>
            </a:r>
            <a:r>
              <a:rPr lang="zh-CN" altLang="en-US" sz="1600" b="1" dirty="0">
                <a:solidFill>
                  <a:srgbClr val="603813"/>
                </a:solidFill>
              </a:rPr>
              <a:t> </a:t>
            </a:r>
            <a:r>
              <a:rPr lang="zh-CN" altLang="en-US" sz="1400" b="1" dirty="0">
                <a:solidFill>
                  <a:srgbClr val="603813"/>
                </a:solidFill>
              </a:rPr>
              <a:t>represent complex technological frameworks designed to support all aspects of healthcare, from documenting patient data to analyzing global health trends. Their fundamental characteristics and functions are crucial for the modernization and enhancement of the entire healthcare system.</a:t>
            </a:r>
          </a:p>
        </p:txBody>
      </p:sp>
      <p:sp>
        <p:nvSpPr>
          <p:cNvPr id="6" name="矩形 5"/>
          <p:cNvSpPr/>
          <p:nvPr/>
        </p:nvSpPr>
        <p:spPr>
          <a:xfrm>
            <a:off x="7112000" y="3070860"/>
            <a:ext cx="4435475" cy="1168400"/>
          </a:xfrm>
          <a:prstGeom prst="rect">
            <a:avLst/>
          </a:prstGeom>
        </p:spPr>
        <p:txBody>
          <a:bodyPr wrap="square">
            <a:spAutoFit/>
          </a:bodyPr>
          <a:lstStyle/>
          <a:p>
            <a:pPr algn="just"/>
            <a:r>
              <a:rPr sz="1400" b="1" dirty="0">
                <a:solidFill>
                  <a:srgbClr val="603813"/>
                </a:solidFill>
              </a:rPr>
              <a:t>HIS facilitates information exchange among healthcare professionals, including physicians, nurses, pharmacists, and administrators. This system eliminates the need for manual data transfer and streamlines coordination in healthcare delivery.</a:t>
            </a:r>
          </a:p>
        </p:txBody>
      </p:sp>
      <p:sp>
        <p:nvSpPr>
          <p:cNvPr id="9" name="矩形 8"/>
          <p:cNvSpPr/>
          <p:nvPr/>
        </p:nvSpPr>
        <p:spPr>
          <a:xfrm>
            <a:off x="7112000" y="2650490"/>
            <a:ext cx="4241165" cy="368300"/>
          </a:xfrm>
          <a:prstGeom prst="rect">
            <a:avLst/>
          </a:prstGeom>
          <a:noFill/>
        </p:spPr>
        <p:txBody>
          <a:bodyPr wrap="square">
            <a:spAutoFit/>
          </a:bodyPr>
          <a:lstStyle/>
          <a:p>
            <a:r>
              <a:rPr b="1" dirty="0">
                <a:solidFill>
                  <a:srgbClr val="F9ACAB"/>
                </a:solidFill>
                <a:sym typeface="+mn-ea"/>
              </a:rPr>
              <a:t>Centralization and Information Sharing:</a:t>
            </a:r>
            <a:endParaRPr lang="zh-CN" altLang="en-US" b="1" dirty="0">
              <a:solidFill>
                <a:srgbClr val="F9ACAB"/>
              </a:solidFill>
              <a:sym typeface="+mn-ea"/>
            </a:endParaRPr>
          </a:p>
        </p:txBody>
      </p:sp>
      <p:sp>
        <p:nvSpPr>
          <p:cNvPr id="25" name="矩形 24"/>
          <p:cNvSpPr/>
          <p:nvPr/>
        </p:nvSpPr>
        <p:spPr>
          <a:xfrm>
            <a:off x="7112000" y="4883785"/>
            <a:ext cx="4435475" cy="953135"/>
          </a:xfrm>
          <a:prstGeom prst="rect">
            <a:avLst/>
          </a:prstGeom>
        </p:spPr>
        <p:txBody>
          <a:bodyPr wrap="square">
            <a:spAutoFit/>
          </a:bodyPr>
          <a:lstStyle/>
          <a:p>
            <a:pPr algn="just"/>
            <a:r>
              <a:rPr sz="1400" b="1" dirty="0">
                <a:solidFill>
                  <a:srgbClr val="603813"/>
                </a:solidFill>
              </a:rPr>
              <a:t>HIS enables remote access to medical services through telemedicine applications. Patients can consult experts from the comfort of their homes, reducing the necessity for physical visits to healthcare facilities.</a:t>
            </a:r>
          </a:p>
        </p:txBody>
      </p:sp>
      <p:sp>
        <p:nvSpPr>
          <p:cNvPr id="26" name="矩形 25"/>
          <p:cNvSpPr/>
          <p:nvPr/>
        </p:nvSpPr>
        <p:spPr>
          <a:xfrm>
            <a:off x="7112000" y="4447540"/>
            <a:ext cx="4155440" cy="368300"/>
          </a:xfrm>
          <a:prstGeom prst="rect">
            <a:avLst/>
          </a:prstGeom>
          <a:noFill/>
        </p:spPr>
        <p:txBody>
          <a:bodyPr wrap="square">
            <a:spAutoFit/>
          </a:bodyPr>
          <a:lstStyle/>
          <a:p>
            <a:r>
              <a:rPr lang="sr-Latn-RS" altLang="zh-CN" b="1" dirty="0">
                <a:solidFill>
                  <a:srgbClr val="F9ACAB"/>
                </a:solidFill>
              </a:rPr>
              <a:t>T</a:t>
            </a:r>
            <a:r>
              <a:rPr lang="zh-CN" altLang="en-US" b="1" dirty="0">
                <a:solidFill>
                  <a:srgbClr val="F9ACAB"/>
                </a:solidFill>
              </a:rPr>
              <a:t>elemedicine and Remote Consultations:</a:t>
            </a:r>
          </a:p>
        </p:txBody>
      </p:sp>
      <p:pic>
        <p:nvPicPr>
          <p:cNvPr id="7" name="Picture 6" descr="main-gettyimages-485855783-1515512813"/>
          <p:cNvPicPr>
            <a:picLocks noChangeAspect="1"/>
          </p:cNvPicPr>
          <p:nvPr/>
        </p:nvPicPr>
        <p:blipFill>
          <a:blip r:embed="rId2" cstate="print"/>
          <a:stretch>
            <a:fillRect/>
          </a:stretch>
        </p:blipFill>
        <p:spPr>
          <a:xfrm>
            <a:off x="4619625" y="3691255"/>
            <a:ext cx="2125980" cy="1355090"/>
          </a:xfrm>
          <a:prstGeom prst="rect">
            <a:avLst/>
          </a:prstGeom>
        </p:spPr>
      </p:pic>
      <p:pic>
        <p:nvPicPr>
          <p:cNvPr id="8" name="Picture 7" descr="telehealth_gettyimages-1314960635-c5eb5890c73c183cd8eeec60f58e4c7194c3093b"/>
          <p:cNvPicPr>
            <a:picLocks noChangeAspect="1"/>
          </p:cNvPicPr>
          <p:nvPr/>
        </p:nvPicPr>
        <p:blipFill>
          <a:blip r:embed="rId3" cstate="print"/>
          <a:stretch>
            <a:fillRect/>
          </a:stretch>
        </p:blipFill>
        <p:spPr>
          <a:xfrm>
            <a:off x="4792980" y="2157095"/>
            <a:ext cx="2125980" cy="1355090"/>
          </a:xfrm>
          <a:prstGeom prst="rect">
            <a:avLst/>
          </a:prstGeom>
        </p:spPr>
      </p:pic>
      <p:pic>
        <p:nvPicPr>
          <p:cNvPr id="10" name="Picture 9" descr="remote_consultations"/>
          <p:cNvPicPr>
            <a:picLocks noChangeAspect="1"/>
          </p:cNvPicPr>
          <p:nvPr/>
        </p:nvPicPr>
        <p:blipFill>
          <a:blip r:embed="rId4" cstate="print"/>
          <a:stretch>
            <a:fillRect/>
          </a:stretch>
        </p:blipFill>
        <p:spPr>
          <a:xfrm>
            <a:off x="4599940" y="5115560"/>
            <a:ext cx="2145665" cy="135509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gn="ctr"/>
            <a:r>
              <a:rPr lang="en-US" altLang="zh-CN" b="1" dirty="0">
                <a:ln w="6600">
                  <a:solidFill>
                    <a:schemeClr val="accent2"/>
                  </a:solidFill>
                  <a:prstDash val="solid"/>
                </a:ln>
                <a:solidFill>
                  <a:srgbClr val="F9ACAB"/>
                </a:solidFill>
                <a:effectLst>
                  <a:outerShdw dist="38100" dir="2700000" algn="tl" rotWithShape="0">
                    <a:schemeClr val="accent2"/>
                  </a:outerShdw>
                </a:effectLst>
              </a:rPr>
              <a:t>Basic Characteristics and Functions of</a:t>
            </a:r>
            <a:br>
              <a:rPr lang="en-US" altLang="zh-CN" b="1" dirty="0">
                <a:ln w="6600">
                  <a:solidFill>
                    <a:schemeClr val="accent2"/>
                  </a:solidFill>
                  <a:prstDash val="solid"/>
                </a:ln>
                <a:solidFill>
                  <a:srgbClr val="F9ACAB"/>
                </a:solidFill>
                <a:effectLst>
                  <a:outerShdw dist="38100" dir="2700000" algn="tl" rotWithShape="0">
                    <a:schemeClr val="accent2"/>
                  </a:outerShdw>
                </a:effectLst>
              </a:rPr>
            </a:br>
            <a:r>
              <a:rPr lang="en-US" altLang="zh-CN" b="1" dirty="0">
                <a:ln w="6600">
                  <a:solidFill>
                    <a:schemeClr val="accent2"/>
                  </a:solidFill>
                  <a:prstDash val="solid"/>
                </a:ln>
                <a:solidFill>
                  <a:srgbClr val="F9ACAB"/>
                </a:solidFill>
                <a:effectLst>
                  <a:outerShdw dist="38100" dir="2700000" algn="tl" rotWithShape="0">
                    <a:schemeClr val="accent2"/>
                  </a:outerShdw>
                </a:effectLst>
              </a:rPr>
              <a:t> Health Information Systems (HIS)</a:t>
            </a:r>
          </a:p>
        </p:txBody>
      </p:sp>
      <p:sp>
        <p:nvSpPr>
          <p:cNvPr id="3" name="矩形 2"/>
          <p:cNvSpPr/>
          <p:nvPr/>
        </p:nvSpPr>
        <p:spPr>
          <a:xfrm>
            <a:off x="537845" y="3018790"/>
            <a:ext cx="4027170" cy="1168400"/>
          </a:xfrm>
          <a:prstGeom prst="rect">
            <a:avLst/>
          </a:prstGeom>
        </p:spPr>
        <p:txBody>
          <a:bodyPr wrap="square">
            <a:spAutoFit/>
          </a:bodyPr>
          <a:lstStyle/>
          <a:p>
            <a:pPr algn="just"/>
            <a:r>
              <a:rPr lang="zh-CN" altLang="en-US" sz="1400" b="1" dirty="0"/>
              <a:t>HIS collects vast amounts of data that can be analyzed to identify key health trends and patterns. This assists healthcare professionals and decision-makers in better understanding diseases, tracking epidemics, and allocating resources effectively.</a:t>
            </a:r>
          </a:p>
        </p:txBody>
      </p:sp>
      <p:sp>
        <p:nvSpPr>
          <p:cNvPr id="6" name="矩形 5"/>
          <p:cNvSpPr/>
          <p:nvPr/>
        </p:nvSpPr>
        <p:spPr>
          <a:xfrm>
            <a:off x="7112000" y="3070860"/>
            <a:ext cx="4435475" cy="953135"/>
          </a:xfrm>
          <a:prstGeom prst="rect">
            <a:avLst/>
          </a:prstGeom>
        </p:spPr>
        <p:txBody>
          <a:bodyPr wrap="square">
            <a:spAutoFit/>
          </a:bodyPr>
          <a:lstStyle/>
          <a:p>
            <a:pPr algn="just"/>
            <a:r>
              <a:rPr sz="1400" b="1" dirty="0">
                <a:solidFill>
                  <a:srgbClr val="603813"/>
                </a:solidFill>
              </a:rPr>
              <a:t>HIS provides decision support through the availability of relevant medical information. Healthcare professionals can rely on comprehensive data to provide the best possible patient care.</a:t>
            </a:r>
          </a:p>
        </p:txBody>
      </p:sp>
      <p:sp>
        <p:nvSpPr>
          <p:cNvPr id="9" name="矩形 8"/>
          <p:cNvSpPr/>
          <p:nvPr/>
        </p:nvSpPr>
        <p:spPr>
          <a:xfrm>
            <a:off x="7069137" y="2650490"/>
            <a:ext cx="4241165" cy="368300"/>
          </a:xfrm>
          <a:prstGeom prst="rect">
            <a:avLst/>
          </a:prstGeom>
          <a:noFill/>
        </p:spPr>
        <p:txBody>
          <a:bodyPr wrap="square">
            <a:spAutoFit/>
          </a:bodyPr>
          <a:lstStyle/>
          <a:p>
            <a:r>
              <a:rPr b="1" dirty="0">
                <a:solidFill>
                  <a:srgbClr val="F9ACAB"/>
                </a:solidFill>
                <a:sym typeface="+mn-ea"/>
              </a:rPr>
              <a:t>Decision Support:</a:t>
            </a:r>
            <a:endParaRPr lang="zh-CN" altLang="en-US" b="1" dirty="0">
              <a:solidFill>
                <a:srgbClr val="F9ACAB"/>
              </a:solidFill>
              <a:sym typeface="+mn-ea"/>
            </a:endParaRPr>
          </a:p>
        </p:txBody>
      </p:sp>
      <p:sp>
        <p:nvSpPr>
          <p:cNvPr id="25" name="矩形 24"/>
          <p:cNvSpPr/>
          <p:nvPr/>
        </p:nvSpPr>
        <p:spPr>
          <a:xfrm>
            <a:off x="7154862" y="4883547"/>
            <a:ext cx="4435475" cy="1168400"/>
          </a:xfrm>
          <a:prstGeom prst="rect">
            <a:avLst/>
          </a:prstGeom>
        </p:spPr>
        <p:txBody>
          <a:bodyPr wrap="square">
            <a:spAutoFit/>
          </a:bodyPr>
          <a:lstStyle/>
          <a:p>
            <a:pPr algn="just"/>
            <a:r>
              <a:rPr sz="1400" b="1" dirty="0">
                <a:solidFill>
                  <a:srgbClr val="603813"/>
                </a:solidFill>
              </a:rPr>
              <a:t>HIS is often developed with standards that enable interoperability with other systems. This facilitates data exchange among various healthcare institutions and systems, which is especially important in emergency situations.</a:t>
            </a:r>
          </a:p>
        </p:txBody>
      </p:sp>
      <p:sp>
        <p:nvSpPr>
          <p:cNvPr id="26" name="矩形 25"/>
          <p:cNvSpPr/>
          <p:nvPr/>
        </p:nvSpPr>
        <p:spPr>
          <a:xfrm>
            <a:off x="7154862" y="4507230"/>
            <a:ext cx="4155440" cy="368300"/>
          </a:xfrm>
          <a:prstGeom prst="rect">
            <a:avLst/>
          </a:prstGeom>
          <a:noFill/>
        </p:spPr>
        <p:txBody>
          <a:bodyPr wrap="square">
            <a:spAutoFit/>
          </a:bodyPr>
          <a:lstStyle/>
          <a:p>
            <a:r>
              <a:rPr b="1" dirty="0">
                <a:solidFill>
                  <a:srgbClr val="F9ACAB"/>
                </a:solidFill>
                <a:sym typeface="+mn-ea"/>
              </a:rPr>
              <a:t>Interoperability:</a:t>
            </a:r>
            <a:endParaRPr lang="zh-CN" altLang="en-US" b="1" dirty="0">
              <a:solidFill>
                <a:srgbClr val="F9ACAB"/>
              </a:solidFill>
              <a:sym typeface="+mn-ea"/>
            </a:endParaRPr>
          </a:p>
        </p:txBody>
      </p:sp>
      <p:pic>
        <p:nvPicPr>
          <p:cNvPr id="7" name="Picture 6" descr="main-gettyimages-485855783-1515512813"/>
          <p:cNvPicPr>
            <a:picLocks noChangeAspect="1"/>
          </p:cNvPicPr>
          <p:nvPr/>
        </p:nvPicPr>
        <p:blipFill>
          <a:blip r:embed="rId2" cstate="print"/>
          <a:stretch>
            <a:fillRect/>
          </a:stretch>
        </p:blipFill>
        <p:spPr>
          <a:xfrm>
            <a:off x="4619625" y="3691255"/>
            <a:ext cx="2125980" cy="1355090"/>
          </a:xfrm>
          <a:prstGeom prst="rect">
            <a:avLst/>
          </a:prstGeom>
        </p:spPr>
      </p:pic>
      <p:pic>
        <p:nvPicPr>
          <p:cNvPr id="8" name="Picture 7" descr="telehealth_gettyimages-1314960635-c5eb5890c73c183cd8eeec60f58e4c7194c3093b"/>
          <p:cNvPicPr>
            <a:picLocks noChangeAspect="1"/>
          </p:cNvPicPr>
          <p:nvPr/>
        </p:nvPicPr>
        <p:blipFill>
          <a:blip r:embed="rId3" cstate="print"/>
          <a:stretch>
            <a:fillRect/>
          </a:stretch>
        </p:blipFill>
        <p:spPr>
          <a:xfrm>
            <a:off x="4792980" y="2157095"/>
            <a:ext cx="2125980" cy="1355090"/>
          </a:xfrm>
          <a:prstGeom prst="rect">
            <a:avLst/>
          </a:prstGeom>
        </p:spPr>
      </p:pic>
      <p:pic>
        <p:nvPicPr>
          <p:cNvPr id="10" name="Picture 9" descr="remote_consultations"/>
          <p:cNvPicPr>
            <a:picLocks noChangeAspect="1"/>
          </p:cNvPicPr>
          <p:nvPr/>
        </p:nvPicPr>
        <p:blipFill>
          <a:blip r:embed="rId4" cstate="print"/>
          <a:stretch>
            <a:fillRect/>
          </a:stretch>
        </p:blipFill>
        <p:spPr>
          <a:xfrm>
            <a:off x="4599940" y="5115560"/>
            <a:ext cx="2145665" cy="1355090"/>
          </a:xfrm>
          <a:prstGeom prst="rect">
            <a:avLst/>
          </a:prstGeom>
        </p:spPr>
      </p:pic>
      <p:sp>
        <p:nvSpPr>
          <p:cNvPr id="2" name="Text Box 1"/>
          <p:cNvSpPr txBox="1"/>
          <p:nvPr/>
        </p:nvSpPr>
        <p:spPr>
          <a:xfrm>
            <a:off x="549275" y="2650490"/>
            <a:ext cx="4057265" cy="369332"/>
          </a:xfrm>
          <a:prstGeom prst="rect">
            <a:avLst/>
          </a:prstGeom>
          <a:noFill/>
        </p:spPr>
        <p:txBody>
          <a:bodyPr wrap="none" rtlCol="0" anchor="t">
            <a:spAutoFit/>
          </a:bodyPr>
          <a:lstStyle/>
          <a:p>
            <a:r>
              <a:rPr lang="zh-CN" altLang="en-US" b="1" dirty="0">
                <a:solidFill>
                  <a:srgbClr val="F9ACAB"/>
                </a:solidFill>
                <a:sym typeface="+mn-ea"/>
              </a:rPr>
              <a:t>Data Analysis and Information Analytics:</a:t>
            </a:r>
          </a:p>
        </p:txBody>
      </p:sp>
      <p:sp>
        <p:nvSpPr>
          <p:cNvPr id="5" name="Text Box 4"/>
          <p:cNvSpPr txBox="1"/>
          <p:nvPr/>
        </p:nvSpPr>
        <p:spPr>
          <a:xfrm>
            <a:off x="458470" y="4883785"/>
            <a:ext cx="4334510" cy="954107"/>
          </a:xfrm>
          <a:prstGeom prst="rect">
            <a:avLst/>
          </a:prstGeom>
          <a:noFill/>
        </p:spPr>
        <p:txBody>
          <a:bodyPr wrap="square" rtlCol="0" anchor="t">
            <a:spAutoFit/>
          </a:bodyPr>
          <a:lstStyle/>
          <a:p>
            <a:r>
              <a:rPr lang="en-US" sz="1400" b="1" dirty="0"/>
              <a:t>Automation of administrative tasks, such as appointment scheduling and billing, simplifies routine processes and increases the efficiency of healthcare institutions.</a:t>
            </a:r>
          </a:p>
        </p:txBody>
      </p:sp>
      <p:sp>
        <p:nvSpPr>
          <p:cNvPr id="11" name="Text Box 10"/>
          <p:cNvSpPr txBox="1"/>
          <p:nvPr/>
        </p:nvSpPr>
        <p:spPr>
          <a:xfrm>
            <a:off x="481965" y="4514215"/>
            <a:ext cx="2191818" cy="369332"/>
          </a:xfrm>
          <a:prstGeom prst="rect">
            <a:avLst/>
          </a:prstGeom>
          <a:noFill/>
        </p:spPr>
        <p:txBody>
          <a:bodyPr wrap="none" rtlCol="0" anchor="t">
            <a:spAutoFit/>
          </a:bodyPr>
          <a:lstStyle/>
          <a:p>
            <a:r>
              <a:rPr lang="en-US" b="1" dirty="0">
                <a:solidFill>
                  <a:srgbClr val="F9ACAB"/>
                </a:solidFill>
                <a:sym typeface="+mn-ea"/>
              </a:rPr>
              <a:t>Enhanced Efficiency:</a:t>
            </a:r>
            <a:r>
              <a:rPr lang="en-US" b="1" dirty="0">
                <a:sym typeface="+mn-ea"/>
              </a:rPr>
              <a:t> </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122680" y="254023"/>
            <a:ext cx="10515600" cy="1325563"/>
          </a:xfrm>
        </p:spPr>
        <p:txBody>
          <a:bodyPr>
            <a:normAutofit/>
          </a:bodyPr>
          <a:lstStyle/>
          <a:p>
            <a:r>
              <a:rPr lang="en-US" altLang="zh-CN" b="1" dirty="0">
                <a:ln w="6600">
                  <a:solidFill>
                    <a:schemeClr val="accent2"/>
                  </a:solidFill>
                  <a:prstDash val="solid"/>
                </a:ln>
                <a:solidFill>
                  <a:srgbClr val="F9ACAB"/>
                </a:solidFill>
                <a:effectLst>
                  <a:outerShdw dist="38100" dir="2700000" algn="tl" rotWithShape="0">
                    <a:schemeClr val="accent2"/>
                  </a:outerShdw>
                </a:effectLst>
              </a:rPr>
              <a:t>Key Characteristics and Functions of Global Health Information Systems (HIS):</a:t>
            </a:r>
          </a:p>
        </p:txBody>
      </p:sp>
      <p:sp>
        <p:nvSpPr>
          <p:cNvPr id="3" name="Freeform 55"/>
          <p:cNvSpPr>
            <a:spLocks noEditPoints="1"/>
          </p:cNvSpPr>
          <p:nvPr/>
        </p:nvSpPr>
        <p:spPr bwMode="auto">
          <a:xfrm>
            <a:off x="5057090" y="3482065"/>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sp>
        <p:nvSpPr>
          <p:cNvPr id="6" name="Freeform 55"/>
          <p:cNvSpPr>
            <a:spLocks noEditPoints="1"/>
          </p:cNvSpPr>
          <p:nvPr/>
        </p:nvSpPr>
        <p:spPr bwMode="auto">
          <a:xfrm>
            <a:off x="5057090" y="4268931"/>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sp>
        <p:nvSpPr>
          <p:cNvPr id="8" name="Freeform 55"/>
          <p:cNvSpPr>
            <a:spLocks noEditPoints="1"/>
          </p:cNvSpPr>
          <p:nvPr/>
        </p:nvSpPr>
        <p:spPr bwMode="auto">
          <a:xfrm>
            <a:off x="5057090" y="5141337"/>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cxnSp>
        <p:nvCxnSpPr>
          <p:cNvPr id="10" name="直接连接符 9"/>
          <p:cNvCxnSpPr/>
          <p:nvPr/>
        </p:nvCxnSpPr>
        <p:spPr>
          <a:xfrm>
            <a:off x="1519915" y="2543901"/>
            <a:ext cx="4499212" cy="0"/>
          </a:xfrm>
          <a:prstGeom prst="line">
            <a:avLst/>
          </a:prstGeom>
          <a:ln>
            <a:solidFill>
              <a:srgbClr val="F47474"/>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022985" y="1800860"/>
            <a:ext cx="10145395" cy="645160"/>
          </a:xfrm>
          <a:prstGeom prst="rect">
            <a:avLst/>
          </a:prstGeom>
        </p:spPr>
        <p:txBody>
          <a:bodyPr wrap="square">
            <a:spAutoFit/>
          </a:bodyPr>
          <a:lstStyle/>
          <a:p>
            <a:r>
              <a:rPr lang="zh-CN" altLang="en-US" b="1" dirty="0">
                <a:solidFill>
                  <a:srgbClr val="603813"/>
                </a:solidFill>
              </a:rPr>
              <a:t>Global Exchange of Health Data: HIS enables worldwide connectivity and sharing of medical information. This facilitates rapid exchange of relevant data and experiences among different countries and regions.</a:t>
            </a:r>
          </a:p>
        </p:txBody>
      </p:sp>
      <p:sp>
        <p:nvSpPr>
          <p:cNvPr id="13" name="Freeform 55"/>
          <p:cNvSpPr>
            <a:spLocks noEditPoints="1"/>
          </p:cNvSpPr>
          <p:nvPr/>
        </p:nvSpPr>
        <p:spPr bwMode="auto">
          <a:xfrm>
            <a:off x="5057090" y="2794360"/>
            <a:ext cx="349825" cy="352141"/>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48 h 64"/>
              <a:gd name="T12" fmla="*/ 16 w 64"/>
              <a:gd name="T13" fmla="*/ 36 h 64"/>
              <a:gd name="T14" fmla="*/ 22 w 64"/>
              <a:gd name="T15" fmla="*/ 30 h 64"/>
              <a:gd name="T16" fmla="*/ 28 w 64"/>
              <a:gd name="T17" fmla="*/ 36 h 64"/>
              <a:gd name="T18" fmla="*/ 46 w 64"/>
              <a:gd name="T19" fmla="*/ 16 h 64"/>
              <a:gd name="T20" fmla="*/ 52 w 64"/>
              <a:gd name="T21" fmla="*/ 22 h 64"/>
              <a:gd name="T22" fmla="*/ 28 w 64"/>
              <a:gd name="T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48"/>
                </a:moveTo>
                <a:cubicBezTo>
                  <a:pt x="16" y="36"/>
                  <a:pt x="16" y="36"/>
                  <a:pt x="16" y="36"/>
                </a:cubicBezTo>
                <a:cubicBezTo>
                  <a:pt x="22" y="30"/>
                  <a:pt x="22" y="30"/>
                  <a:pt x="22" y="30"/>
                </a:cubicBezTo>
                <a:cubicBezTo>
                  <a:pt x="28" y="36"/>
                  <a:pt x="28" y="36"/>
                  <a:pt x="28" y="36"/>
                </a:cubicBezTo>
                <a:cubicBezTo>
                  <a:pt x="46" y="16"/>
                  <a:pt x="46" y="16"/>
                  <a:pt x="46" y="16"/>
                </a:cubicBezTo>
                <a:cubicBezTo>
                  <a:pt x="52" y="22"/>
                  <a:pt x="52" y="22"/>
                  <a:pt x="52" y="22"/>
                </a:cubicBezTo>
                <a:lnTo>
                  <a:pt x="28" y="48"/>
                </a:lnTo>
                <a:close/>
              </a:path>
            </a:pathLst>
          </a:custGeom>
          <a:solidFill>
            <a:srgbClr val="F47474"/>
          </a:solidFill>
          <a:ln>
            <a:noFill/>
          </a:ln>
        </p:spPr>
        <p:txBody>
          <a:bodyPr vert="horz" wrap="square" lIns="91440" tIns="45720" rIns="91440" bIns="45720" numCol="1" anchor="t" anchorCtr="0" compatLnSpc="1"/>
          <a:lstStyle/>
          <a:p>
            <a:endParaRPr lang="zh-CN" altLang="en-US">
              <a:solidFill>
                <a:srgbClr val="603813"/>
              </a:solidFill>
            </a:endParaRPr>
          </a:p>
        </p:txBody>
      </p:sp>
      <p:sp>
        <p:nvSpPr>
          <p:cNvPr id="14" name="矩形 4"/>
          <p:cNvSpPr/>
          <p:nvPr/>
        </p:nvSpPr>
        <p:spPr>
          <a:xfrm>
            <a:off x="1519924" y="2802800"/>
            <a:ext cx="3537166" cy="368300"/>
          </a:xfrm>
          <a:prstGeom prst="rect">
            <a:avLst/>
          </a:prstGeom>
        </p:spPr>
        <p:txBody>
          <a:bodyPr wrap="square">
            <a:spAutoFit/>
          </a:bodyPr>
          <a:lstStyle/>
          <a:p>
            <a:pPr algn="ctr"/>
            <a:r>
              <a:rPr b="1" dirty="0">
                <a:solidFill>
                  <a:srgbClr val="F9ACAB"/>
                </a:solidFill>
              </a:rPr>
              <a:t>Analysis of Global Health Trends</a:t>
            </a:r>
          </a:p>
        </p:txBody>
      </p:sp>
      <p:sp>
        <p:nvSpPr>
          <p:cNvPr id="17" name="矩形 4"/>
          <p:cNvSpPr/>
          <p:nvPr/>
        </p:nvSpPr>
        <p:spPr>
          <a:xfrm>
            <a:off x="1519924" y="3566705"/>
            <a:ext cx="3537166" cy="368300"/>
          </a:xfrm>
          <a:prstGeom prst="rect">
            <a:avLst/>
          </a:prstGeom>
        </p:spPr>
        <p:txBody>
          <a:bodyPr wrap="square">
            <a:spAutoFit/>
          </a:bodyPr>
          <a:lstStyle/>
          <a:p>
            <a:pPr algn="ctr"/>
            <a:r>
              <a:rPr b="1" dirty="0">
                <a:solidFill>
                  <a:srgbClr val="F9ACAB"/>
                </a:solidFill>
              </a:rPr>
              <a:t>Research and Collaboration</a:t>
            </a:r>
          </a:p>
        </p:txBody>
      </p:sp>
      <p:sp>
        <p:nvSpPr>
          <p:cNvPr id="18" name="矩形 4"/>
          <p:cNvSpPr/>
          <p:nvPr/>
        </p:nvSpPr>
        <p:spPr>
          <a:xfrm>
            <a:off x="1519924" y="4267745"/>
            <a:ext cx="3537166" cy="645160"/>
          </a:xfrm>
          <a:prstGeom prst="rect">
            <a:avLst/>
          </a:prstGeom>
        </p:spPr>
        <p:txBody>
          <a:bodyPr wrap="square">
            <a:spAutoFit/>
          </a:bodyPr>
          <a:lstStyle/>
          <a:p>
            <a:pPr algn="ctr"/>
            <a:r>
              <a:rPr b="1" dirty="0">
                <a:solidFill>
                  <a:srgbClr val="F9ACAB"/>
                </a:solidFill>
              </a:rPr>
              <a:t>Emergency Responses and Crisis Situations</a:t>
            </a:r>
          </a:p>
        </p:txBody>
      </p:sp>
      <p:sp>
        <p:nvSpPr>
          <p:cNvPr id="19" name="矩形 4"/>
          <p:cNvSpPr/>
          <p:nvPr/>
        </p:nvSpPr>
        <p:spPr>
          <a:xfrm>
            <a:off x="1519924" y="5141505"/>
            <a:ext cx="3537166" cy="645160"/>
          </a:xfrm>
          <a:prstGeom prst="rect">
            <a:avLst/>
          </a:prstGeom>
        </p:spPr>
        <p:txBody>
          <a:bodyPr wrap="square">
            <a:spAutoFit/>
          </a:bodyPr>
          <a:lstStyle/>
          <a:p>
            <a:pPr algn="ctr"/>
            <a:r>
              <a:rPr b="1" dirty="0">
                <a:solidFill>
                  <a:srgbClr val="F9ACAB"/>
                </a:solidFill>
              </a:rPr>
              <a:t>Standardization and Harmonization</a:t>
            </a:r>
          </a:p>
        </p:txBody>
      </p:sp>
      <p:pic>
        <p:nvPicPr>
          <p:cNvPr id="21" name="Picture 20" descr="Types-of-Health-Information-Technology-Healthcare-Software-System_01-removebg-preview"/>
          <p:cNvPicPr>
            <a:picLocks noChangeAspect="1"/>
          </p:cNvPicPr>
          <p:nvPr/>
        </p:nvPicPr>
        <p:blipFill>
          <a:blip r:embed="rId2" cstate="print"/>
          <a:stretch>
            <a:fillRect/>
          </a:stretch>
        </p:blipFill>
        <p:spPr>
          <a:xfrm>
            <a:off x="5594350" y="2555875"/>
            <a:ext cx="6467475" cy="3495675"/>
          </a:xfrm>
          <a:prstGeom prst="rect">
            <a:avLst/>
          </a:prstGeom>
        </p:spPr>
      </p:pic>
      <p:pic>
        <p:nvPicPr>
          <p:cNvPr id="22" name="Picture 21" descr="world-health-day-removebg-preview"/>
          <p:cNvPicPr>
            <a:picLocks noChangeAspect="1"/>
          </p:cNvPicPr>
          <p:nvPr/>
        </p:nvPicPr>
        <p:blipFill>
          <a:blip r:embed="rId3" cstate="print"/>
          <a:srcRect l="17764" t="-1075" r="19151" b="32456"/>
          <a:stretch>
            <a:fillRect/>
          </a:stretch>
        </p:blipFill>
        <p:spPr>
          <a:xfrm>
            <a:off x="-125730" y="5055870"/>
            <a:ext cx="2327910" cy="168846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雅黑细">
      <a:majorFont>
        <a:latin typeface="Calibri Light"/>
        <a:ea typeface="微软雅黑"/>
        <a:cs typeface=""/>
      </a:majorFont>
      <a:minorFont>
        <a:latin typeface="Calibri"/>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5040</Words>
  <Application>Microsoft Office PowerPoint</Application>
  <PresentationFormat>Custom</PresentationFormat>
  <Paragraphs>293</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HEALTH INFORMATION SYSTEMS  </vt:lpstr>
      <vt:lpstr>Introduction to Health Information Systems</vt:lpstr>
      <vt:lpstr>Defining Health Information Systems</vt:lpstr>
      <vt:lpstr>Global Importance and Impact</vt:lpstr>
      <vt:lpstr>Challenges and Considerations</vt:lpstr>
      <vt:lpstr>The importance of information systems in improving healthcare</vt:lpstr>
      <vt:lpstr>Basic Characteristics and Functions of  Health Information Systems (HIS)</vt:lpstr>
      <vt:lpstr>Basic Characteristics and Functions of  Health Information Systems (HIS)</vt:lpstr>
      <vt:lpstr>Key Characteristics and Functions of Global Health Information Systems (HIS):</vt:lpstr>
      <vt:lpstr>Types of Health Information Systems</vt:lpstr>
      <vt:lpstr>Clinical Information Systems (CIS)</vt:lpstr>
      <vt:lpstr>Clinical Information Systems (CIS)</vt:lpstr>
      <vt:lpstr>Clinical Information Systems (CIS)</vt:lpstr>
      <vt:lpstr>Hospital Management Systems</vt:lpstr>
      <vt:lpstr>Hospital Management Systems</vt:lpstr>
      <vt:lpstr>Hospital Management Systems</vt:lpstr>
      <vt:lpstr>Electronic Health Records</vt:lpstr>
      <vt:lpstr>Electronic Health Records</vt:lpstr>
      <vt:lpstr>Electronic Health Records</vt:lpstr>
      <vt:lpstr>Electronic Health Records</vt:lpstr>
      <vt:lpstr>Benefits of Health Information Systems</vt:lpstr>
      <vt:lpstr>Benefits of Health Information Systems</vt:lpstr>
      <vt:lpstr>Reducing Medication Errors</vt:lpstr>
      <vt:lpstr>Reducing Medication Errors</vt:lpstr>
      <vt:lpstr>Tracking Epidemiological Trends</vt:lpstr>
      <vt:lpstr>Tracking Epidemiological Trends </vt:lpstr>
      <vt:lpstr>Application of Health Information Systems Worldwide</vt:lpstr>
      <vt:lpstr>Application of Health Information Systems Worldwide</vt:lpstr>
      <vt:lpstr>Application of Health Information Systems Worldwide</vt:lpstr>
      <vt:lpstr>Successful Projects and Results</vt:lpstr>
      <vt:lpstr>LAWS IN HEALTH INFORMATION SYSTEMS</vt:lpstr>
      <vt:lpstr>LAWS IN HEALTH INFORMATION SYSTEMS</vt:lpstr>
      <vt:lpstr>Reducing Medication Errors</vt:lpstr>
      <vt:lpstr>Reducing Medication Errors</vt:lpstr>
      <vt:lpstr>Individual and aggregate reports</vt:lpstr>
      <vt:lpstr>Individual and aggregate reports</vt:lpstr>
      <vt:lpstr>MEDICAL REPORT</vt:lpstr>
      <vt:lpstr>Slide 38</vt:lpstr>
      <vt:lpstr>Slide 39</vt:lpstr>
      <vt:lpstr>Slide 40</vt:lpstr>
      <vt:lpstr>Slide 41</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annjo</dc:creator>
  <cp:lastModifiedBy>Korisnik</cp:lastModifiedBy>
  <cp:revision>95</cp:revision>
  <dcterms:created xsi:type="dcterms:W3CDTF">2015-12-04T05:36:00Z</dcterms:created>
  <dcterms:modified xsi:type="dcterms:W3CDTF">2024-08-30T05:46:47Z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1033-11.2.0.11481</vt:lpwstr>
  </property>
  <property fmtid="{D5CDD505-2E9C-101B-9397-08002B2CF9AE}" pid="3" name="ICV">
    <vt:lpwstr>31A868EAFD244293AE47F1BC0FF56F76</vt:lpwstr>
  </property>
</Properties>
</file>